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5"/>
  </p:notesMasterIdLst>
  <p:sldIdLst>
    <p:sldId id="256" r:id="rId2"/>
    <p:sldId id="257" r:id="rId3"/>
    <p:sldId id="259" r:id="rId4"/>
    <p:sldId id="305" r:id="rId5"/>
    <p:sldId id="303" r:id="rId6"/>
    <p:sldId id="304" r:id="rId7"/>
    <p:sldId id="307" r:id="rId8"/>
    <p:sldId id="308" r:id="rId9"/>
    <p:sldId id="309" r:id="rId10"/>
    <p:sldId id="258" r:id="rId11"/>
    <p:sldId id="310" r:id="rId12"/>
    <p:sldId id="260" r:id="rId13"/>
    <p:sldId id="311" r:id="rId14"/>
    <p:sldId id="312" r:id="rId15"/>
    <p:sldId id="313" r:id="rId16"/>
    <p:sldId id="314" r:id="rId17"/>
    <p:sldId id="266" r:id="rId18"/>
    <p:sldId id="267" r:id="rId19"/>
    <p:sldId id="261" r:id="rId20"/>
    <p:sldId id="262" r:id="rId21"/>
    <p:sldId id="263" r:id="rId22"/>
    <p:sldId id="264" r:id="rId23"/>
    <p:sldId id="265" r:id="rId24"/>
  </p:sldIdLst>
  <p:sldSz cx="14630400" cy="8229600"/>
  <p:notesSz cx="8229600" cy="14630400"/>
  <p:embeddedFontLst>
    <p:embeddedFont>
      <p:font typeface="Amasis MT Pro" panose="02040504050005020304" pitchFamily="18" charset="0"/>
      <p:regular r:id="rId26"/>
      <p:bold r:id="rId27"/>
      <p:italic r:id="rId28"/>
      <p:boldItalic r:id="rId29"/>
    </p:embeddedFont>
    <p:embeddedFont>
      <p:font typeface="Amasis MT Pro Medium" panose="02040604050005020304" pitchFamily="18" charset="0"/>
      <p:regular r:id="rId30"/>
    </p:embeddedFont>
    <p:embeddedFont>
      <p:font typeface="Century" panose="02040604050505020304" pitchFamily="18" charset="0"/>
      <p:regular r:id="rId31"/>
    </p:embeddedFont>
    <p:embeddedFont>
      <p:font typeface="Congenial SemiBold" panose="02000503040000020004" pitchFamily="2" charset="0"/>
      <p:bold r:id="rId32"/>
      <p:boldItalic r:id="rId33"/>
    </p:embeddedFont>
    <p:embeddedFont>
      <p:font typeface="Gabriola" panose="04040605051002020D02" pitchFamily="82" charset="0"/>
      <p:regular r:id="rId34"/>
    </p:embeddedFont>
    <p:embeddedFont>
      <p:font typeface="Georgia Pro Semibold" panose="02040702050405020303" pitchFamily="18" charset="0"/>
      <p:bold r:id="rId35"/>
      <p:boldItalic r:id="rId36"/>
    </p:embeddedFont>
    <p:embeddedFont>
      <p:font typeface="Imprint MT Shadow" panose="04020605060303030202" pitchFamily="82" charset="0"/>
      <p:regular r:id="rId37"/>
    </p:embeddedFont>
    <p:embeddedFont>
      <p:font typeface="Inter" panose="020B0604020202020204" charset="0"/>
      <p:regular r:id="rId38"/>
    </p:embeddedFont>
    <p:embeddedFont>
      <p:font typeface="Lucida Calligraphy" panose="03010101010101010101" pitchFamily="66" charset="0"/>
      <p:regular r:id="rId39"/>
    </p:embeddedFont>
    <p:embeddedFont>
      <p:font typeface="Palatino Linotype" panose="02040502050505030304" pitchFamily="18" charset="0"/>
      <p:regular r:id="rId40"/>
      <p:bold r:id="rId41"/>
      <p:italic r:id="rId42"/>
      <p:boldItalic r:id="rId43"/>
    </p:embeddedFont>
    <p:embeddedFont>
      <p:font typeface="Perpetua" panose="02020502060401020303" pitchFamily="18" charset="0"/>
      <p:regular r:id="rId44"/>
      <p:bold r:id="rId45"/>
      <p:italic r:id="rId46"/>
      <p:boldItalic r:id="rId47"/>
    </p:embeddedFont>
    <p:embeddedFont>
      <p:font typeface="Sitka Banner Semibold" pitchFamily="2" charset="0"/>
      <p:bold r:id="rId48"/>
      <p:boldItalic r:id="rId49"/>
    </p:embeddedFont>
    <p:embeddedFont>
      <p:font typeface="Wandohope" panose="02030603000000000000" pitchFamily="18" charset="-128"/>
      <p:regular r:id="rId50"/>
      <p:bold r:id="rId5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7886"/>
    <a:srgbClr val="FAFCFD"/>
    <a:srgbClr val="FCFDFE"/>
    <a:srgbClr val="FBFCFD"/>
    <a:srgbClr val="DEA900"/>
    <a:srgbClr val="6FB4E3"/>
    <a:srgbClr val="AEDCF8"/>
    <a:srgbClr val="2582C1"/>
    <a:srgbClr val="1A5984"/>
    <a:srgbClr val="E4A4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BE6D8-479D-4F0C-9383-96E191BFD2BF}" v="10" dt="2024-12-18T20:22:07.9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691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DE5AA-E655-3640-97D5-A2B05A919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6480F-4958-AE2F-88E4-B27797B2C1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32AE53-BBD2-9BB1-4425-10659675BE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C36FD6-B5B6-4538-6C8A-5FB7357E6B2B}"/>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155315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2"/>
          <p:cNvSpPr txBox="1">
            <a:spLocks noGrp="1"/>
          </p:cNvSpPr>
          <p:nvPr>
            <p:ph type="sldNum" idx="12"/>
          </p:nvPr>
        </p:nvSpPr>
        <p:spPr>
          <a:xfrm>
            <a:off x="13555933" y="7461147"/>
            <a:ext cx="877920" cy="62976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229664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38795"/>
            <a:ext cx="7556421" cy="4108133"/>
          </a:xfrm>
          <a:prstGeom prst="rect">
            <a:avLst/>
          </a:prstGeom>
          <a:noFill/>
          <a:ln/>
        </p:spPr>
        <p:txBody>
          <a:bodyPr wrap="square" lIns="0" tIns="0" rIns="0" bIns="0" rtlCol="0" anchor="t"/>
          <a:lstStyle/>
          <a:p>
            <a:pPr marL="0" indent="0">
              <a:lnSpc>
                <a:spcPts val="8050"/>
              </a:lnSpc>
              <a:buNone/>
            </a:pPr>
            <a:r>
              <a:rPr lang="en-US" sz="6450" b="1" dirty="0">
                <a:solidFill>
                  <a:srgbClr val="000000"/>
                </a:solidFill>
                <a:latin typeface="Amasis MT Pro" panose="02040504050005020304" pitchFamily="18" charset="0"/>
                <a:ea typeface="Petrona Bold" pitchFamily="34" charset="-122"/>
                <a:cs typeface="Petrona Bold" pitchFamily="34" charset="-120"/>
              </a:rPr>
              <a:t>Manipuler l'outil de mesure de la qualité du code (SonarQube)</a:t>
            </a:r>
            <a:endParaRPr lang="en-US" sz="6450" dirty="0">
              <a:latin typeface="Amasis MT Pro" panose="02040504050005020304" pitchFamily="18" charset="0"/>
            </a:endParaRPr>
          </a:p>
        </p:txBody>
      </p:sp>
      <p:sp>
        <p:nvSpPr>
          <p:cNvPr id="4" name="Text 1"/>
          <p:cNvSpPr/>
          <p:nvPr/>
        </p:nvSpPr>
        <p:spPr>
          <a:xfrm>
            <a:off x="6280190" y="5287089"/>
            <a:ext cx="7556421" cy="1451610"/>
          </a:xfrm>
          <a:prstGeom prst="rect">
            <a:avLst/>
          </a:prstGeom>
          <a:noFill/>
          <a:ln/>
        </p:spPr>
        <p:txBody>
          <a:bodyPr wrap="square" lIns="0" tIns="0" rIns="0" bIns="0" rtlCol="0" anchor="t"/>
          <a:lstStyle/>
          <a:p>
            <a:pPr marL="0" indent="0">
              <a:lnSpc>
                <a:spcPts val="2850"/>
              </a:lnSpc>
              <a:buNone/>
            </a:pPr>
            <a:endParaRPr lang="en-US" sz="1750" dirty="0"/>
          </a:p>
        </p:txBody>
      </p:sp>
      <p:sp>
        <p:nvSpPr>
          <p:cNvPr id="5" name="Shape 2"/>
          <p:cNvSpPr/>
          <p:nvPr/>
        </p:nvSpPr>
        <p:spPr>
          <a:xfrm>
            <a:off x="6280190" y="7010757"/>
            <a:ext cx="362903" cy="362903"/>
          </a:xfrm>
          <a:prstGeom prst="roundRect">
            <a:avLst>
              <a:gd name="adj" fmla="val 25194296"/>
            </a:avLst>
          </a:prstGeom>
          <a:noFill/>
          <a:ln w="7620">
            <a:solidFill>
              <a:srgbClr val="FFFFFF"/>
            </a:solidFill>
            <a:prstDash val="solid"/>
          </a:ln>
        </p:spPr>
        <p:txBody>
          <a:bodyPr/>
          <a:lstStyle/>
          <a:p>
            <a:endParaRPr lang="fr-FR"/>
          </a:p>
        </p:txBody>
      </p:sp>
      <p:pic>
        <p:nvPicPr>
          <p:cNvPr id="6" name="Image 1" descr="preencoded.png"/>
          <p:cNvPicPr>
            <a:picLocks noChangeAspect="1"/>
          </p:cNvPicPr>
          <p:nvPr/>
        </p:nvPicPr>
        <p:blipFill>
          <a:blip r:embed="rId4"/>
          <a:stretch>
            <a:fillRect/>
          </a:stretch>
        </p:blipFill>
        <p:spPr>
          <a:xfrm>
            <a:off x="6287810" y="7018377"/>
            <a:ext cx="347663" cy="347663"/>
          </a:xfrm>
          <a:prstGeom prst="rect">
            <a:avLst/>
          </a:prstGeom>
        </p:spPr>
      </p:pic>
      <p:sp>
        <p:nvSpPr>
          <p:cNvPr id="7" name="Text 3"/>
          <p:cNvSpPr/>
          <p:nvPr/>
        </p:nvSpPr>
        <p:spPr>
          <a:xfrm>
            <a:off x="6756440" y="6993850"/>
            <a:ext cx="2773680"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9" name="Rectangle 8">
            <a:extLst>
              <a:ext uri="{FF2B5EF4-FFF2-40B4-BE49-F238E27FC236}">
                <a16:creationId xmlns:a16="http://schemas.microsoft.com/office/drawing/2014/main" id="{439145EA-8AF8-BCE9-35EE-33BCD4E22B70}"/>
              </a:ext>
            </a:extLst>
          </p:cNvPr>
          <p:cNvSpPr/>
          <p:nvPr/>
        </p:nvSpPr>
        <p:spPr>
          <a:xfrm>
            <a:off x="12846205" y="7605132"/>
            <a:ext cx="1694985" cy="546409"/>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09E6D7B0-BD8E-EA15-1E10-64C51006841A}"/>
              </a:ext>
            </a:extLst>
          </p:cNvPr>
          <p:cNvSpPr/>
          <p:nvPr/>
        </p:nvSpPr>
        <p:spPr>
          <a:xfrm>
            <a:off x="6055112" y="6824546"/>
            <a:ext cx="836342" cy="549114"/>
          </a:xfrm>
          <a:prstGeom prst="rect">
            <a:avLst/>
          </a:prstGeom>
          <a:solidFill>
            <a:srgbClr val="FAFCF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Parchemin : horizontal 12">
            <a:extLst>
              <a:ext uri="{FF2B5EF4-FFF2-40B4-BE49-F238E27FC236}">
                <a16:creationId xmlns:a16="http://schemas.microsoft.com/office/drawing/2014/main" id="{9D5C4695-61FA-7DFC-5ABA-B462D00488F8}"/>
              </a:ext>
            </a:extLst>
          </p:cNvPr>
          <p:cNvSpPr/>
          <p:nvPr/>
        </p:nvSpPr>
        <p:spPr>
          <a:xfrm>
            <a:off x="5818886" y="6134853"/>
            <a:ext cx="3202451" cy="2051824"/>
          </a:xfrm>
          <a:prstGeom prst="horizontalScroll">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i="1" dirty="0"/>
              <a:t>      </a:t>
            </a:r>
            <a:r>
              <a:rPr lang="fr-FR" b="1" i="1" dirty="0"/>
              <a:t>Présentée par:</a:t>
            </a:r>
          </a:p>
          <a:p>
            <a:r>
              <a:rPr lang="fr-FR" i="1" dirty="0"/>
              <a:t>      OUMAIMA MJAHD</a:t>
            </a:r>
          </a:p>
          <a:p>
            <a:r>
              <a:rPr lang="fr-FR" i="1" dirty="0"/>
              <a:t>          SARA TAOUSSI </a:t>
            </a:r>
          </a:p>
          <a:p>
            <a:r>
              <a:rPr lang="fr-FR" i="1" dirty="0"/>
              <a:t>           ZINEB DALLAL</a:t>
            </a:r>
          </a:p>
          <a:p>
            <a:r>
              <a:rPr lang="fr-FR" i="1" dirty="0"/>
              <a:t>           MANAL JDER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9732" y="935831"/>
            <a:ext cx="7568089" cy="633651"/>
          </a:xfrm>
          <a:prstGeom prst="rect">
            <a:avLst/>
          </a:prstGeom>
          <a:noFill/>
        </p:spPr>
        <p:txBody>
          <a:bodyPr wrap="none" lIns="0" tIns="0" rIns="0" bIns="0" rtlCol="0" anchor="t"/>
          <a:lstStyle/>
          <a:p>
            <a:pPr marL="0" indent="0">
              <a:lnSpc>
                <a:spcPts val="4950"/>
              </a:lnSpc>
              <a:buNone/>
            </a:pPr>
            <a:r>
              <a:rPr lang="en-US" sz="3950" dirty="0">
                <a:solidFill>
                  <a:srgbClr val="00B0F0"/>
                </a:solidFill>
                <a:latin typeface="Crimson Pro Semi Bold" pitchFamily="34" charset="0"/>
                <a:ea typeface="Crimson Pro Semi Bold" pitchFamily="34" charset="-122"/>
                <a:cs typeface="Crimson Pro Semi Bold" pitchFamily="34" charset="-120"/>
              </a:rPr>
              <a:t>Types de Métriques avec SonarQube</a:t>
            </a:r>
          </a:p>
        </p:txBody>
      </p:sp>
      <p:sp>
        <p:nvSpPr>
          <p:cNvPr id="4" name="Shape 1"/>
          <p:cNvSpPr/>
          <p:nvPr/>
        </p:nvSpPr>
        <p:spPr>
          <a:xfrm>
            <a:off x="709732" y="2101691"/>
            <a:ext cx="456248" cy="456248"/>
          </a:xfrm>
          <a:prstGeom prst="roundRect">
            <a:avLst>
              <a:gd name="adj" fmla="val 6668"/>
            </a:avLst>
          </a:prstGeom>
          <a:solidFill>
            <a:srgbClr val="F2EEEE"/>
          </a:solidFill>
        </p:spPr>
        <p:txBody>
          <a:bodyPr/>
          <a:lstStyle/>
          <a:p>
            <a:endParaRPr lang="fr-FR"/>
          </a:p>
        </p:txBody>
      </p:sp>
      <p:sp>
        <p:nvSpPr>
          <p:cNvPr id="5" name="Text 2"/>
          <p:cNvSpPr/>
          <p:nvPr/>
        </p:nvSpPr>
        <p:spPr>
          <a:xfrm>
            <a:off x="883444" y="2177653"/>
            <a:ext cx="108704" cy="304205"/>
          </a:xfrm>
          <a:prstGeom prst="rect">
            <a:avLst/>
          </a:prstGeom>
          <a:noFill/>
        </p:spPr>
        <p:txBody>
          <a:bodyPr wrap="none" lIns="0" tIns="0" rIns="0" bIns="0" rtlCol="0" anchor="t"/>
          <a:lstStyle/>
          <a:p>
            <a:pPr marL="0" indent="0" algn="ctr">
              <a:lnSpc>
                <a:spcPts val="2350"/>
              </a:lnSpc>
              <a:buNone/>
            </a:pPr>
            <a:r>
              <a:rPr lang="en-US" sz="2350" dirty="0">
                <a:solidFill>
                  <a:srgbClr val="4C4C4D"/>
                </a:solidFill>
                <a:latin typeface="Crimson Pro Semi Bold" pitchFamily="34" charset="0"/>
                <a:ea typeface="Crimson Pro Semi Bold" pitchFamily="34" charset="-122"/>
                <a:cs typeface="Crimson Pro Semi Bold" pitchFamily="34" charset="-120"/>
              </a:rPr>
              <a:t>1</a:t>
            </a:r>
            <a:endParaRPr lang="en-US" sz="2350" dirty="0"/>
          </a:p>
        </p:txBody>
      </p:sp>
      <p:sp>
        <p:nvSpPr>
          <p:cNvPr id="6" name="Text 3"/>
          <p:cNvSpPr/>
          <p:nvPr/>
        </p:nvSpPr>
        <p:spPr>
          <a:xfrm>
            <a:off x="1368743" y="2101691"/>
            <a:ext cx="2798207" cy="316825"/>
          </a:xfrm>
          <a:prstGeom prst="rect">
            <a:avLst/>
          </a:prstGeom>
          <a:noFill/>
        </p:spPr>
        <p:txBody>
          <a:bodyPr wrap="none" lIns="0" tIns="0" rIns="0" bIns="0" rtlCol="0" anchor="t"/>
          <a:lstStyle/>
          <a:p>
            <a:pPr marL="0" indent="0">
              <a:lnSpc>
                <a:spcPts val="2450"/>
              </a:lnSpc>
              <a:buNone/>
            </a:pPr>
            <a:r>
              <a:rPr lang="en-US" sz="1950" b="1" dirty="0">
                <a:solidFill>
                  <a:schemeClr val="accent1"/>
                </a:solidFill>
                <a:latin typeface="Crimson Pro Semi Bold" pitchFamily="34" charset="0"/>
                <a:ea typeface="Crimson Pro Semi Bold" pitchFamily="34" charset="-122"/>
                <a:cs typeface="Crimson Pro Semi Bold" pitchFamily="34" charset="-120"/>
              </a:rPr>
              <a:t>Densité des Commentaires</a:t>
            </a:r>
          </a:p>
        </p:txBody>
      </p:sp>
      <p:sp>
        <p:nvSpPr>
          <p:cNvPr id="7" name="Text 4"/>
          <p:cNvSpPr/>
          <p:nvPr/>
        </p:nvSpPr>
        <p:spPr>
          <a:xfrm>
            <a:off x="1368743" y="2540079"/>
            <a:ext cx="3101935" cy="1297305"/>
          </a:xfrm>
          <a:prstGeom prst="rect">
            <a:avLst/>
          </a:prstGeom>
          <a:noFill/>
        </p:spPr>
        <p:txBody>
          <a:bodyPr wrap="square" lIns="0" tIns="0" rIns="0" bIns="0" rtlCol="0" anchor="t"/>
          <a:lstStyle/>
          <a:p>
            <a:pPr marL="0" indent="0">
              <a:lnSpc>
                <a:spcPts val="2550"/>
              </a:lnSpc>
              <a:buNone/>
            </a:pPr>
            <a:r>
              <a:rPr lang="en-US" sz="1550" dirty="0">
                <a:solidFill>
                  <a:schemeClr val="tx1"/>
                </a:solidFill>
                <a:latin typeface="Heebo" pitchFamily="34" charset="0"/>
                <a:ea typeface="Heebo" pitchFamily="34" charset="-122"/>
                <a:cs typeface="Heebo" pitchFamily="34" charset="-120"/>
              </a:rPr>
              <a:t>Mesure la proportion de code commenté par rapport au code total, permettant d'identifier les zones à documenter davantage</a:t>
            </a:r>
            <a:r>
              <a:rPr lang="en-US" sz="1550" dirty="0">
                <a:solidFill>
                  <a:srgbClr val="4C4C4D"/>
                </a:solidFill>
                <a:latin typeface="Heebo" pitchFamily="34" charset="0"/>
                <a:ea typeface="Heebo" pitchFamily="34" charset="-122"/>
                <a:cs typeface="Heebo" pitchFamily="34" charset="-120"/>
              </a:rPr>
              <a:t>.</a:t>
            </a:r>
            <a:endParaRPr lang="en-US" sz="1550" dirty="0"/>
          </a:p>
        </p:txBody>
      </p:sp>
      <p:sp>
        <p:nvSpPr>
          <p:cNvPr id="8" name="Shape 5"/>
          <p:cNvSpPr/>
          <p:nvPr/>
        </p:nvSpPr>
        <p:spPr>
          <a:xfrm>
            <a:off x="4673441" y="2101691"/>
            <a:ext cx="456248" cy="456248"/>
          </a:xfrm>
          <a:prstGeom prst="roundRect">
            <a:avLst>
              <a:gd name="adj" fmla="val 6668"/>
            </a:avLst>
          </a:prstGeom>
          <a:solidFill>
            <a:srgbClr val="F2EEEE"/>
          </a:solidFill>
        </p:spPr>
        <p:txBody>
          <a:bodyPr/>
          <a:lstStyle/>
          <a:p>
            <a:endParaRPr lang="fr-FR"/>
          </a:p>
        </p:txBody>
      </p:sp>
      <p:sp>
        <p:nvSpPr>
          <p:cNvPr id="9" name="Text 6"/>
          <p:cNvSpPr/>
          <p:nvPr/>
        </p:nvSpPr>
        <p:spPr>
          <a:xfrm>
            <a:off x="4826079" y="2177653"/>
            <a:ext cx="150971" cy="304205"/>
          </a:xfrm>
          <a:prstGeom prst="rect">
            <a:avLst/>
          </a:prstGeom>
          <a:noFill/>
        </p:spPr>
        <p:txBody>
          <a:bodyPr wrap="none" lIns="0" tIns="0" rIns="0" bIns="0" rtlCol="0" anchor="t"/>
          <a:lstStyle/>
          <a:p>
            <a:pPr marL="0" indent="0" algn="ctr">
              <a:lnSpc>
                <a:spcPts val="2350"/>
              </a:lnSpc>
              <a:buNone/>
            </a:pPr>
            <a:r>
              <a:rPr lang="en-US" sz="2350" dirty="0">
                <a:solidFill>
                  <a:srgbClr val="4C4C4D"/>
                </a:solidFill>
                <a:latin typeface="Crimson Pro Semi Bold" pitchFamily="34" charset="0"/>
                <a:ea typeface="Crimson Pro Semi Bold" pitchFamily="34" charset="-122"/>
                <a:cs typeface="Crimson Pro Semi Bold" pitchFamily="34" charset="-120"/>
              </a:rPr>
              <a:t>2</a:t>
            </a:r>
            <a:endParaRPr lang="en-US" sz="2350" dirty="0"/>
          </a:p>
        </p:txBody>
      </p:sp>
      <p:sp>
        <p:nvSpPr>
          <p:cNvPr id="10" name="Text 7"/>
          <p:cNvSpPr/>
          <p:nvPr/>
        </p:nvSpPr>
        <p:spPr>
          <a:xfrm>
            <a:off x="5332452" y="2101691"/>
            <a:ext cx="3101935" cy="633651"/>
          </a:xfrm>
          <a:prstGeom prst="rect">
            <a:avLst/>
          </a:prstGeom>
          <a:noFill/>
        </p:spPr>
        <p:txBody>
          <a:bodyPr wrap="square" lIns="0" tIns="0" rIns="0" bIns="0" rtlCol="0" anchor="t"/>
          <a:lstStyle/>
          <a:p>
            <a:pPr marL="0" indent="0">
              <a:lnSpc>
                <a:spcPts val="2450"/>
              </a:lnSpc>
              <a:buNone/>
            </a:pPr>
            <a:r>
              <a:rPr lang="en-US" sz="1950" b="1" dirty="0">
                <a:solidFill>
                  <a:schemeClr val="accent1"/>
                </a:solidFill>
                <a:latin typeface="Crimson Pro Semi Bold" pitchFamily="34" charset="0"/>
                <a:ea typeface="Crimson Pro Semi Bold" pitchFamily="34" charset="-122"/>
                <a:cs typeface="Crimson Pro Semi Bold" pitchFamily="34" charset="-120"/>
              </a:rPr>
              <a:t>Taux de Couverture des Tests Unitaires</a:t>
            </a:r>
          </a:p>
        </p:txBody>
      </p:sp>
      <p:sp>
        <p:nvSpPr>
          <p:cNvPr id="11" name="Text 8"/>
          <p:cNvSpPr/>
          <p:nvPr/>
        </p:nvSpPr>
        <p:spPr>
          <a:xfrm>
            <a:off x="5332452" y="2856905"/>
            <a:ext cx="3101935" cy="1621631"/>
          </a:xfrm>
          <a:prstGeom prst="rect">
            <a:avLst/>
          </a:prstGeom>
          <a:noFill/>
        </p:spPr>
        <p:txBody>
          <a:bodyPr wrap="square" lIns="0" tIns="0" rIns="0" bIns="0" rtlCol="0" anchor="t"/>
          <a:lstStyle/>
          <a:p>
            <a:pPr marL="0" indent="0">
              <a:lnSpc>
                <a:spcPts val="2550"/>
              </a:lnSpc>
              <a:buNone/>
            </a:pPr>
            <a:r>
              <a:rPr lang="en-US" sz="1550" dirty="0">
                <a:solidFill>
                  <a:srgbClr val="4C4C4D"/>
                </a:solidFill>
                <a:latin typeface="Heebo" pitchFamily="34" charset="0"/>
                <a:ea typeface="Heebo" pitchFamily="34" charset="-122"/>
                <a:cs typeface="Heebo" pitchFamily="34" charset="-120"/>
              </a:rPr>
              <a:t>I</a:t>
            </a:r>
            <a:r>
              <a:rPr lang="en-US" sz="1550" dirty="0">
                <a:solidFill>
                  <a:schemeClr val="tx1"/>
                </a:solidFill>
                <a:latin typeface="Heebo" pitchFamily="34" charset="0"/>
                <a:ea typeface="Heebo" pitchFamily="34" charset="-122"/>
                <a:cs typeface="Heebo" pitchFamily="34" charset="-120"/>
              </a:rPr>
              <a:t>ndique le pourcentage de code source couvert par les tests unitaires, un indicateur essentiel pour garantir la qualité et la fiabilité du code.</a:t>
            </a:r>
          </a:p>
        </p:txBody>
      </p:sp>
      <p:sp>
        <p:nvSpPr>
          <p:cNvPr id="12" name="Shape 9"/>
          <p:cNvSpPr/>
          <p:nvPr/>
        </p:nvSpPr>
        <p:spPr>
          <a:xfrm>
            <a:off x="709732" y="4909423"/>
            <a:ext cx="456248" cy="456248"/>
          </a:xfrm>
          <a:prstGeom prst="roundRect">
            <a:avLst>
              <a:gd name="adj" fmla="val 6668"/>
            </a:avLst>
          </a:prstGeom>
          <a:solidFill>
            <a:srgbClr val="F2EEEE"/>
          </a:solidFill>
        </p:spPr>
        <p:txBody>
          <a:bodyPr/>
          <a:lstStyle/>
          <a:p>
            <a:endParaRPr lang="fr-FR"/>
          </a:p>
        </p:txBody>
      </p:sp>
      <p:sp>
        <p:nvSpPr>
          <p:cNvPr id="13" name="Text 10"/>
          <p:cNvSpPr/>
          <p:nvPr/>
        </p:nvSpPr>
        <p:spPr>
          <a:xfrm>
            <a:off x="864632" y="4985385"/>
            <a:ext cx="146447" cy="304205"/>
          </a:xfrm>
          <a:prstGeom prst="rect">
            <a:avLst/>
          </a:prstGeom>
          <a:noFill/>
        </p:spPr>
        <p:txBody>
          <a:bodyPr wrap="none" lIns="0" tIns="0" rIns="0" bIns="0" rtlCol="0" anchor="t"/>
          <a:lstStyle/>
          <a:p>
            <a:pPr marL="0" indent="0" algn="ctr">
              <a:lnSpc>
                <a:spcPts val="2350"/>
              </a:lnSpc>
              <a:buNone/>
            </a:pPr>
            <a:r>
              <a:rPr lang="en-US" sz="2350" dirty="0">
                <a:solidFill>
                  <a:srgbClr val="4C4C4D"/>
                </a:solidFill>
                <a:latin typeface="Crimson Pro Semi Bold" pitchFamily="34" charset="0"/>
                <a:ea typeface="Crimson Pro Semi Bold" pitchFamily="34" charset="-122"/>
                <a:cs typeface="Crimson Pro Semi Bold" pitchFamily="34" charset="-120"/>
              </a:rPr>
              <a:t>3</a:t>
            </a:r>
            <a:endParaRPr lang="en-US" sz="2350" dirty="0"/>
          </a:p>
        </p:txBody>
      </p:sp>
      <p:sp>
        <p:nvSpPr>
          <p:cNvPr id="14" name="Text 11"/>
          <p:cNvSpPr/>
          <p:nvPr/>
        </p:nvSpPr>
        <p:spPr>
          <a:xfrm>
            <a:off x="1368743" y="4909423"/>
            <a:ext cx="3101935" cy="633651"/>
          </a:xfrm>
          <a:prstGeom prst="rect">
            <a:avLst/>
          </a:prstGeom>
          <a:noFill/>
        </p:spPr>
        <p:txBody>
          <a:bodyPr wrap="square" lIns="0" tIns="0" rIns="0" bIns="0" rtlCol="0" anchor="t"/>
          <a:lstStyle/>
          <a:p>
            <a:pPr marL="0" indent="0">
              <a:lnSpc>
                <a:spcPts val="2450"/>
              </a:lnSpc>
              <a:buNone/>
            </a:pPr>
            <a:r>
              <a:rPr lang="en-US" sz="1950" b="1" dirty="0">
                <a:solidFill>
                  <a:schemeClr val="accent1"/>
                </a:solidFill>
                <a:latin typeface="Crimson Pro Semi Bold" pitchFamily="34" charset="0"/>
                <a:ea typeface="Crimson Pro Semi Bold" pitchFamily="34" charset="-122"/>
                <a:cs typeface="Crimson Pro Semi Bold" pitchFamily="34" charset="-120"/>
              </a:rPr>
              <a:t>Détection de Bogues Potentiels</a:t>
            </a:r>
          </a:p>
        </p:txBody>
      </p:sp>
      <p:sp>
        <p:nvSpPr>
          <p:cNvPr id="15" name="Text 12"/>
          <p:cNvSpPr/>
          <p:nvPr/>
        </p:nvSpPr>
        <p:spPr>
          <a:xfrm>
            <a:off x="1368743" y="5664637"/>
            <a:ext cx="3101935" cy="1621631"/>
          </a:xfrm>
          <a:prstGeom prst="rect">
            <a:avLst/>
          </a:prstGeom>
          <a:noFill/>
        </p:spPr>
        <p:txBody>
          <a:bodyPr wrap="square" lIns="0" tIns="0" rIns="0" bIns="0" rtlCol="0" anchor="t"/>
          <a:lstStyle/>
          <a:p>
            <a:pPr marL="0" indent="0">
              <a:lnSpc>
                <a:spcPts val="2550"/>
              </a:lnSpc>
              <a:buNone/>
            </a:pPr>
            <a:r>
              <a:rPr lang="en-US" sz="1550" dirty="0">
                <a:solidFill>
                  <a:schemeClr val="tx1"/>
                </a:solidFill>
                <a:latin typeface="Heebo" pitchFamily="34" charset="0"/>
                <a:ea typeface="Heebo" pitchFamily="34" charset="-122"/>
                <a:cs typeface="Heebo" pitchFamily="34" charset="-120"/>
              </a:rPr>
              <a:t>Analyse le code pour identifier les bogues potentiels, tels que les erreurs de logique, les problèmes de sécurité et les erreurs de gestion de la mémoire.</a:t>
            </a:r>
          </a:p>
        </p:txBody>
      </p:sp>
      <p:sp>
        <p:nvSpPr>
          <p:cNvPr id="16" name="Shape 13"/>
          <p:cNvSpPr/>
          <p:nvPr/>
        </p:nvSpPr>
        <p:spPr>
          <a:xfrm>
            <a:off x="4673441" y="4909423"/>
            <a:ext cx="456248" cy="456248"/>
          </a:xfrm>
          <a:prstGeom prst="roundRect">
            <a:avLst>
              <a:gd name="adj" fmla="val 6668"/>
            </a:avLst>
          </a:prstGeom>
          <a:solidFill>
            <a:srgbClr val="F2EEEE"/>
          </a:solidFill>
        </p:spPr>
        <p:txBody>
          <a:bodyPr/>
          <a:lstStyle/>
          <a:p>
            <a:endParaRPr lang="fr-FR"/>
          </a:p>
        </p:txBody>
      </p:sp>
      <p:sp>
        <p:nvSpPr>
          <p:cNvPr id="17" name="Text 14"/>
          <p:cNvSpPr/>
          <p:nvPr/>
        </p:nvSpPr>
        <p:spPr>
          <a:xfrm>
            <a:off x="4821317" y="4985385"/>
            <a:ext cx="160377" cy="304205"/>
          </a:xfrm>
          <a:prstGeom prst="rect">
            <a:avLst/>
          </a:prstGeom>
          <a:noFill/>
        </p:spPr>
        <p:txBody>
          <a:bodyPr wrap="none" lIns="0" tIns="0" rIns="0" bIns="0" rtlCol="0" anchor="t"/>
          <a:lstStyle/>
          <a:p>
            <a:pPr marL="0" indent="0" algn="ctr">
              <a:lnSpc>
                <a:spcPts val="2350"/>
              </a:lnSpc>
              <a:buNone/>
            </a:pPr>
            <a:r>
              <a:rPr lang="en-US" sz="2350" dirty="0">
                <a:solidFill>
                  <a:srgbClr val="4C4C4D"/>
                </a:solidFill>
                <a:latin typeface="Crimson Pro Semi Bold" pitchFamily="34" charset="0"/>
                <a:ea typeface="Crimson Pro Semi Bold" pitchFamily="34" charset="-122"/>
                <a:cs typeface="Crimson Pro Semi Bold" pitchFamily="34" charset="-120"/>
              </a:rPr>
              <a:t>4</a:t>
            </a:r>
            <a:endParaRPr lang="en-US" sz="2350" dirty="0"/>
          </a:p>
        </p:txBody>
      </p:sp>
      <p:sp>
        <p:nvSpPr>
          <p:cNvPr id="18" name="Text 15"/>
          <p:cNvSpPr/>
          <p:nvPr/>
        </p:nvSpPr>
        <p:spPr>
          <a:xfrm>
            <a:off x="5332452" y="4909423"/>
            <a:ext cx="2534960" cy="316825"/>
          </a:xfrm>
          <a:prstGeom prst="rect">
            <a:avLst/>
          </a:prstGeom>
          <a:noFill/>
        </p:spPr>
        <p:txBody>
          <a:bodyPr wrap="none" lIns="0" tIns="0" rIns="0" bIns="0" rtlCol="0" anchor="t"/>
          <a:lstStyle/>
          <a:p>
            <a:pPr marL="0" indent="0">
              <a:lnSpc>
                <a:spcPts val="2450"/>
              </a:lnSpc>
              <a:buNone/>
            </a:pPr>
            <a:r>
              <a:rPr lang="en-US" sz="1950" b="1" dirty="0">
                <a:solidFill>
                  <a:schemeClr val="accent1"/>
                </a:solidFill>
                <a:latin typeface="Crimson Pro Semi Bold" pitchFamily="34" charset="0"/>
                <a:ea typeface="Crimson Pro Semi Bold" pitchFamily="34" charset="-122"/>
                <a:cs typeface="Crimson Pro Semi Bold" pitchFamily="34" charset="-120"/>
              </a:rPr>
              <a:t>Dette Technique</a:t>
            </a:r>
          </a:p>
        </p:txBody>
      </p:sp>
      <p:sp>
        <p:nvSpPr>
          <p:cNvPr id="19" name="Text 16"/>
          <p:cNvSpPr/>
          <p:nvPr/>
        </p:nvSpPr>
        <p:spPr>
          <a:xfrm>
            <a:off x="5255617" y="5656421"/>
            <a:ext cx="3101935" cy="1945958"/>
          </a:xfrm>
          <a:prstGeom prst="rect">
            <a:avLst/>
          </a:prstGeom>
          <a:noFill/>
        </p:spPr>
        <p:txBody>
          <a:bodyPr wrap="square" lIns="0" tIns="0" rIns="0" bIns="0" rtlCol="0" anchor="t"/>
          <a:lstStyle/>
          <a:p>
            <a:pPr marL="0" indent="0">
              <a:lnSpc>
                <a:spcPts val="2550"/>
              </a:lnSpc>
              <a:buNone/>
            </a:pPr>
            <a:r>
              <a:rPr lang="en-US" sz="1550" dirty="0">
                <a:solidFill>
                  <a:schemeClr val="tx1"/>
                </a:solidFill>
                <a:latin typeface="Heebo" pitchFamily="34" charset="0"/>
                <a:ea typeface="Heebo" pitchFamily="34" charset="-122"/>
                <a:cs typeface="Heebo" pitchFamily="34" charset="-120"/>
              </a:rPr>
              <a:t>Estime le temps et les efforts nécessaires pour corriger tous les problèmes de qualité du code identifiés par SonarQube, permettant de prioriser les efforts de refactoring.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rganigramme : Processus 21"/>
          <p:cNvSpPr/>
          <p:nvPr/>
        </p:nvSpPr>
        <p:spPr>
          <a:xfrm>
            <a:off x="356235" y="2032000"/>
            <a:ext cx="13480415" cy="4692015"/>
          </a:xfrm>
          <a:prstGeom prst="flowChartProcess">
            <a:avLst/>
          </a:prstGeom>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p>
        </p:txBody>
      </p:sp>
      <p:sp>
        <p:nvSpPr>
          <p:cNvPr id="2" name="Text 0"/>
          <p:cNvSpPr/>
          <p:nvPr/>
        </p:nvSpPr>
        <p:spPr>
          <a:xfrm>
            <a:off x="488355" y="450215"/>
            <a:ext cx="10916603" cy="708779"/>
          </a:xfrm>
          <a:prstGeom prst="rect">
            <a:avLst/>
          </a:prstGeom>
          <a:noFill/>
          <a:effectLst>
            <a:outerShdw blurRad="50800" dist="38100" dir="5400000" algn="t" rotWithShape="0">
              <a:prstClr val="black">
                <a:alpha val="40000"/>
              </a:prstClr>
            </a:outerShdw>
          </a:effectLst>
        </p:spPr>
        <p:txBody>
          <a:bodyPr wrap="none" lIns="0" tIns="0" rIns="0" bIns="0" rtlCol="0" anchor="t"/>
          <a:lstStyle/>
          <a:p>
            <a:pPr marL="0" indent="0">
              <a:lnSpc>
                <a:spcPts val="5550"/>
              </a:lnSpc>
              <a:buNone/>
            </a:pPr>
            <a:r>
              <a:rPr lang="en-US" sz="4450" dirty="0">
                <a:solidFill>
                  <a:srgbClr val="00B0F0"/>
                </a:solidFill>
                <a:latin typeface="Crimson Pro Semi Bold" pitchFamily="34" charset="0"/>
                <a:ea typeface="Crimson Pro Semi Bold" pitchFamily="34" charset="-122"/>
                <a:cs typeface="Crimson Pro Semi Bold" pitchFamily="34" charset="-120"/>
              </a:rPr>
              <a:t>Les Axes de la Qualité du Code avec SonarQube</a:t>
            </a:r>
          </a:p>
        </p:txBody>
      </p:sp>
      <p:grpSp>
        <p:nvGrpSpPr>
          <p:cNvPr id="10" name="Grouper 9"/>
          <p:cNvGrpSpPr/>
          <p:nvPr/>
        </p:nvGrpSpPr>
        <p:grpSpPr>
          <a:xfrm>
            <a:off x="356870" y="2037080"/>
            <a:ext cx="13479780" cy="4992370"/>
            <a:chOff x="1250" y="4168"/>
            <a:chExt cx="20540" cy="5296"/>
          </a:xfrm>
          <a:solidFill>
            <a:schemeClr val="accent5">
              <a:lumMod val="20000"/>
              <a:lumOff val="80000"/>
            </a:schemeClr>
          </a:solidFill>
        </p:grpSpPr>
        <p:sp>
          <p:nvSpPr>
            <p:cNvPr id="3" name="Text 1"/>
            <p:cNvSpPr/>
            <p:nvPr/>
          </p:nvSpPr>
          <p:spPr>
            <a:xfrm>
              <a:off x="1250" y="4168"/>
              <a:ext cx="20540" cy="5296"/>
            </a:xfrm>
            <a:prstGeom prst="rect">
              <a:avLst/>
            </a:prstGeom>
            <a:grpFill/>
          </p:spPr>
          <p:txBody>
            <a:bodyPr wrap="none" lIns="0" tIns="0" rIns="0" bIns="0" rtlCol="0" anchor="t"/>
            <a:lstStyle/>
            <a:p>
              <a:pPr marL="0" indent="0" algn="l">
                <a:lnSpc>
                  <a:spcPts val="2850"/>
                </a:lnSpc>
                <a:buSzPct val="100000"/>
                <a:buNone/>
              </a:pPr>
              <a:r>
                <a:rPr lang="en-US" sz="1750" b="1" dirty="0">
                  <a:solidFill>
                    <a:schemeClr val="accent1"/>
                  </a:solidFill>
                  <a:latin typeface="Heebo" pitchFamily="34" charset="0"/>
                  <a:ea typeface="Heebo" pitchFamily="34" charset="-122"/>
                  <a:cs typeface="Heebo" pitchFamily="34" charset="-120"/>
                </a:rPr>
                <a:t>Architecture &amp; Design</a:t>
              </a:r>
              <a:r>
                <a:rPr lang="en-US" sz="1750" b="1" dirty="0">
                  <a:solidFill>
                    <a:srgbClr val="4C4C4D"/>
                  </a:solidFill>
                  <a:latin typeface="Heebo" pitchFamily="34" charset="0"/>
                  <a:ea typeface="Heebo" pitchFamily="34" charset="-122"/>
                  <a:cs typeface="Heebo" pitchFamily="34" charset="-120"/>
                </a:rPr>
                <a:t>:</a:t>
              </a:r>
              <a:r>
                <a:rPr lang="en-US" sz="1750" dirty="0">
                  <a:solidFill>
                    <a:srgbClr val="4C4C4D"/>
                  </a:solidFill>
                  <a:latin typeface="Heebo" pitchFamily="34" charset="0"/>
                  <a:ea typeface="Heebo" pitchFamily="34" charset="-122"/>
                  <a:cs typeface="Heebo" pitchFamily="34" charset="-120"/>
                </a:rPr>
                <a:t> </a:t>
              </a:r>
              <a:r>
                <a:rPr lang="en-US" sz="1750" dirty="0">
                  <a:solidFill>
                    <a:schemeClr val="tx1"/>
                  </a:solidFill>
                  <a:latin typeface="Heebo" pitchFamily="34" charset="0"/>
                  <a:ea typeface="Heebo" pitchFamily="34" charset="-122"/>
                  <a:cs typeface="Heebo" pitchFamily="34" charset="-120"/>
                </a:rPr>
                <a:t>Analyse la structure du code et les dépendances entre les modules</a:t>
              </a:r>
              <a:r>
                <a:rPr lang="fr-FR" altLang="en-US" sz="1750" dirty="0">
                  <a:solidFill>
                    <a:schemeClr val="tx1"/>
                  </a:solidFill>
                  <a:latin typeface="Heebo" pitchFamily="34" charset="0"/>
                  <a:ea typeface="Heebo" pitchFamily="34" charset="-122"/>
                  <a:cs typeface="Heebo" pitchFamily="34" charset="-120"/>
                </a:rPr>
                <a:t>                                                        </a:t>
              </a:r>
              <a:r>
                <a:rPr lang="en-US" sz="1750" dirty="0">
                  <a:solidFill>
                    <a:schemeClr val="tx1"/>
                  </a:solidFill>
                  <a:latin typeface="Heebo" pitchFamily="34" charset="0"/>
                  <a:ea typeface="Heebo" pitchFamily="34" charset="-122"/>
                  <a:cs typeface="Heebo" pitchFamily="34" charset="-120"/>
                </a:rPr>
                <a:t>.</a:t>
              </a:r>
            </a:p>
            <a:p>
              <a:pPr marL="0" indent="0" algn="l">
                <a:lnSpc>
                  <a:spcPts val="2850"/>
                </a:lnSpc>
                <a:buSzPct val="100000"/>
                <a:buNone/>
              </a:pPr>
              <a:endParaRPr lang="en-US" sz="1750" dirty="0">
                <a:solidFill>
                  <a:schemeClr val="tx1"/>
                </a:solidFill>
                <a:latin typeface="Heebo" pitchFamily="34" charset="0"/>
                <a:ea typeface="Heebo" pitchFamily="34" charset="-122"/>
                <a:cs typeface="Heebo" pitchFamily="34" charset="-120"/>
              </a:endParaRPr>
            </a:p>
            <a:p>
              <a:pPr marL="0" indent="0" algn="l">
                <a:lnSpc>
                  <a:spcPts val="2850"/>
                </a:lnSpc>
                <a:buSzPct val="100000"/>
                <a:buNone/>
              </a:pPr>
              <a:endParaRPr lang="en-US" sz="1750" dirty="0">
                <a:solidFill>
                  <a:schemeClr val="tx1"/>
                </a:solidFill>
                <a:latin typeface="Heebo" pitchFamily="34" charset="0"/>
                <a:ea typeface="Heebo" pitchFamily="34" charset="-122"/>
                <a:cs typeface="Heebo" pitchFamily="34" charset="-120"/>
              </a:endParaRPr>
            </a:p>
            <a:p>
              <a:pPr marL="0" indent="0" algn="l">
                <a:lnSpc>
                  <a:spcPts val="2850"/>
                </a:lnSpc>
                <a:buSzPct val="100000"/>
                <a:buNone/>
              </a:pPr>
              <a:endParaRPr lang="en-US" sz="1750" dirty="0">
                <a:solidFill>
                  <a:schemeClr val="tx1"/>
                </a:solidFill>
                <a:latin typeface="Heebo" pitchFamily="34" charset="0"/>
                <a:ea typeface="Heebo" pitchFamily="34" charset="-122"/>
                <a:cs typeface="Heebo" pitchFamily="34" charset="-120"/>
              </a:endParaRPr>
            </a:p>
            <a:p>
              <a:pPr marL="0" indent="0" algn="l">
                <a:lnSpc>
                  <a:spcPts val="2850"/>
                </a:lnSpc>
                <a:buSzPct val="100000"/>
                <a:buNone/>
              </a:pPr>
              <a:endParaRPr lang="en-US" sz="1750" dirty="0">
                <a:solidFill>
                  <a:schemeClr val="tx1"/>
                </a:solidFill>
                <a:latin typeface="Heebo" pitchFamily="34" charset="0"/>
                <a:ea typeface="Heebo" pitchFamily="34" charset="-122"/>
                <a:cs typeface="Heebo" pitchFamily="34" charset="-120"/>
              </a:endParaRPr>
            </a:p>
          </p:txBody>
        </p:sp>
        <p:sp>
          <p:nvSpPr>
            <p:cNvPr id="4" name="Text 2"/>
            <p:cNvSpPr/>
            <p:nvPr/>
          </p:nvSpPr>
          <p:spPr>
            <a:xfrm>
              <a:off x="1250" y="4835"/>
              <a:ext cx="20539" cy="572"/>
            </a:xfrm>
            <a:prstGeom prst="rect">
              <a:avLst/>
            </a:prstGeom>
            <a:grpFill/>
          </p:spPr>
          <p:txBody>
            <a:bodyPr wrap="none" lIns="0" tIns="0" rIns="0" bIns="0" rtlCol="0" anchor="t"/>
            <a:lstStyle/>
            <a:p>
              <a:pPr marL="0" indent="0" algn="l">
                <a:lnSpc>
                  <a:spcPts val="2850"/>
                </a:lnSpc>
                <a:buSzPct val="100000"/>
                <a:buNone/>
              </a:pPr>
              <a:r>
                <a:rPr lang="en-US" sz="1750" b="1" dirty="0">
                  <a:solidFill>
                    <a:schemeClr val="accent1"/>
                  </a:solidFill>
                  <a:latin typeface="Heebo" pitchFamily="34" charset="0"/>
                  <a:ea typeface="Heebo" pitchFamily="34" charset="-122"/>
                  <a:cs typeface="Heebo" pitchFamily="34" charset="-120"/>
                </a:rPr>
                <a:t>Documentation</a:t>
              </a:r>
              <a:r>
                <a:rPr lang="en-US" sz="1750" b="1" dirty="0">
                  <a:solidFill>
                    <a:srgbClr val="4C4C4D"/>
                  </a:solidFill>
                  <a:latin typeface="Heebo" pitchFamily="34" charset="0"/>
                  <a:ea typeface="Heebo" pitchFamily="34" charset="-122"/>
                  <a:cs typeface="Heebo" pitchFamily="34" charset="-120"/>
                </a:rPr>
                <a:t>:</a:t>
              </a:r>
              <a:r>
                <a:rPr lang="en-US" sz="1750" dirty="0">
                  <a:solidFill>
                    <a:srgbClr val="4C4C4D"/>
                  </a:solidFill>
                  <a:latin typeface="Heebo" pitchFamily="34" charset="0"/>
                  <a:ea typeface="Heebo" pitchFamily="34" charset="-122"/>
                  <a:cs typeface="Heebo" pitchFamily="34" charset="-120"/>
                </a:rPr>
                <a:t> </a:t>
              </a:r>
              <a:r>
                <a:rPr lang="en-US" sz="1750" dirty="0">
                  <a:solidFill>
                    <a:schemeClr val="tx1"/>
                  </a:solidFill>
                  <a:latin typeface="Heebo" pitchFamily="34" charset="0"/>
                  <a:ea typeface="Heebo" pitchFamily="34" charset="-122"/>
                  <a:cs typeface="Heebo" pitchFamily="34" charset="-120"/>
                </a:rPr>
                <a:t>Vérifie la présence et la qualité des commentaires et de la documentation</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5" name="Text 3"/>
            <p:cNvSpPr/>
            <p:nvPr/>
          </p:nvSpPr>
          <p:spPr>
            <a:xfrm>
              <a:off x="1250" y="5531"/>
              <a:ext cx="20539" cy="572"/>
            </a:xfrm>
            <a:prstGeom prst="rect">
              <a:avLst/>
            </a:prstGeom>
            <a:grpFill/>
          </p:spPr>
          <p:txBody>
            <a:bodyPr wrap="none" lIns="0" tIns="0" rIns="0" bIns="0" rtlCol="0" anchor="t"/>
            <a:lstStyle/>
            <a:p>
              <a:pPr marL="0" indent="0" algn="l">
                <a:lnSpc>
                  <a:spcPts val="2850"/>
                </a:lnSpc>
                <a:buSzPct val="100000"/>
                <a:buNone/>
              </a:pPr>
              <a:r>
                <a:rPr lang="en-US" sz="1750" b="1" dirty="0">
                  <a:solidFill>
                    <a:schemeClr val="accent1"/>
                  </a:solidFill>
                  <a:latin typeface="Heebo" pitchFamily="34" charset="0"/>
                  <a:ea typeface="Heebo" pitchFamily="34" charset="-122"/>
                  <a:cs typeface="Heebo" pitchFamily="34" charset="-120"/>
                </a:rPr>
                <a:t>Standards de Codag</a:t>
              </a:r>
              <a:r>
                <a:rPr lang="en-US" sz="1750" b="1" dirty="0">
                  <a:solidFill>
                    <a:srgbClr val="4C4C4D"/>
                  </a:solidFill>
                  <a:latin typeface="Heebo" pitchFamily="34" charset="0"/>
                  <a:ea typeface="Heebo" pitchFamily="34" charset="-122"/>
                  <a:cs typeface="Heebo" pitchFamily="34" charset="-120"/>
                </a:rPr>
                <a:t>e:</a:t>
              </a:r>
              <a:r>
                <a:rPr lang="en-US" sz="1750" dirty="0">
                  <a:solidFill>
                    <a:srgbClr val="4C4C4D"/>
                  </a:solidFill>
                  <a:latin typeface="Heebo" pitchFamily="34" charset="0"/>
                  <a:ea typeface="Heebo" pitchFamily="34" charset="-122"/>
                  <a:cs typeface="Heebo" pitchFamily="34" charset="-120"/>
                </a:rPr>
                <a:t> </a:t>
              </a:r>
              <a:r>
                <a:rPr lang="en-US" sz="1750" dirty="0">
                  <a:solidFill>
                    <a:schemeClr val="tx1"/>
                  </a:solidFill>
                  <a:latin typeface="Heebo" pitchFamily="34" charset="0"/>
                  <a:ea typeface="Heebo" pitchFamily="34" charset="-122"/>
                  <a:cs typeface="Heebo" pitchFamily="34" charset="-120"/>
                </a:rPr>
                <a:t>Détecte les violations des règles de codage et des conventions de nommage.</a:t>
              </a:r>
            </a:p>
          </p:txBody>
        </p:sp>
        <p:sp>
          <p:nvSpPr>
            <p:cNvPr id="6" name="Text 4"/>
            <p:cNvSpPr/>
            <p:nvPr/>
          </p:nvSpPr>
          <p:spPr>
            <a:xfrm>
              <a:off x="1250" y="6228"/>
              <a:ext cx="20539" cy="572"/>
            </a:xfrm>
            <a:prstGeom prst="rect">
              <a:avLst/>
            </a:prstGeom>
            <a:grpFill/>
          </p:spPr>
          <p:txBody>
            <a:bodyPr wrap="none" lIns="0" tIns="0" rIns="0" bIns="0" rtlCol="0" anchor="t"/>
            <a:lstStyle/>
            <a:p>
              <a:pPr marL="0" indent="0" algn="l">
                <a:lnSpc>
                  <a:spcPts val="2850"/>
                </a:lnSpc>
                <a:buSzPct val="100000"/>
                <a:buNone/>
              </a:pPr>
              <a:r>
                <a:rPr lang="en-US" sz="1750" b="1" dirty="0">
                  <a:solidFill>
                    <a:schemeClr val="accent1"/>
                  </a:solidFill>
                  <a:latin typeface="Heebo" pitchFamily="34" charset="0"/>
                  <a:ea typeface="Heebo" pitchFamily="34" charset="-122"/>
                  <a:cs typeface="Heebo" pitchFamily="34" charset="-120"/>
                </a:rPr>
                <a:t>Duplication de Code</a:t>
              </a:r>
              <a:r>
                <a:rPr lang="en-US" sz="1750" b="1" dirty="0">
                  <a:solidFill>
                    <a:srgbClr val="4C4C4D"/>
                  </a:solidFill>
                  <a:latin typeface="Heebo" pitchFamily="34" charset="0"/>
                  <a:ea typeface="Heebo" pitchFamily="34" charset="-122"/>
                  <a:cs typeface="Heebo" pitchFamily="34" charset="-120"/>
                </a:rPr>
                <a:t>:</a:t>
              </a:r>
              <a:r>
                <a:rPr lang="en-US" sz="1750" dirty="0">
                  <a:solidFill>
                    <a:srgbClr val="4C4C4D"/>
                  </a:solidFill>
                  <a:latin typeface="Heebo" pitchFamily="34" charset="0"/>
                  <a:ea typeface="Heebo" pitchFamily="34" charset="-122"/>
                  <a:cs typeface="Heebo" pitchFamily="34" charset="-120"/>
                </a:rPr>
                <a:t> </a:t>
              </a:r>
              <a:r>
                <a:rPr lang="en-US" sz="1750" dirty="0">
                  <a:solidFill>
                    <a:schemeClr val="tx1"/>
                  </a:solidFill>
                  <a:latin typeface="Heebo" pitchFamily="34" charset="0"/>
                  <a:ea typeface="Heebo" pitchFamily="34" charset="-122"/>
                  <a:cs typeface="Heebo" pitchFamily="34" charset="-120"/>
                </a:rPr>
                <a:t>Identifie les sections de code dupliquées, réduisant la complexité et améliorant la maintenabilité</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7" name="Text 5"/>
            <p:cNvSpPr/>
            <p:nvPr/>
          </p:nvSpPr>
          <p:spPr>
            <a:xfrm>
              <a:off x="1250" y="6924"/>
              <a:ext cx="20539" cy="572"/>
            </a:xfrm>
            <a:prstGeom prst="rect">
              <a:avLst/>
            </a:prstGeom>
            <a:grpFill/>
          </p:spPr>
          <p:txBody>
            <a:bodyPr wrap="none" lIns="0" tIns="0" rIns="0" bIns="0" rtlCol="0" anchor="t"/>
            <a:lstStyle/>
            <a:p>
              <a:pPr marL="0" indent="0" algn="l">
                <a:lnSpc>
                  <a:spcPts val="2850"/>
                </a:lnSpc>
                <a:buSzPct val="100000"/>
                <a:buNone/>
              </a:pPr>
              <a:r>
                <a:rPr lang="en-US" sz="1750" b="1" dirty="0">
                  <a:solidFill>
                    <a:schemeClr val="accent1"/>
                  </a:solidFill>
                  <a:latin typeface="Heebo" pitchFamily="34" charset="0"/>
                  <a:ea typeface="Heebo" pitchFamily="34" charset="-122"/>
                  <a:cs typeface="Heebo" pitchFamily="34" charset="-120"/>
                </a:rPr>
                <a:t>Tests Unitaires</a:t>
              </a:r>
              <a:r>
                <a:rPr lang="en-US" sz="1750" b="1" dirty="0">
                  <a:solidFill>
                    <a:srgbClr val="4C4C4D"/>
                  </a:solidFill>
                  <a:latin typeface="Heebo" pitchFamily="34" charset="0"/>
                  <a:ea typeface="Heebo" pitchFamily="34" charset="-122"/>
                  <a:cs typeface="Heebo" pitchFamily="34" charset="-120"/>
                </a:rPr>
                <a:t>:</a:t>
              </a:r>
              <a:r>
                <a:rPr lang="en-US" sz="1750" dirty="0">
                  <a:solidFill>
                    <a:srgbClr val="4C4C4D"/>
                  </a:solidFill>
                  <a:latin typeface="Heebo" pitchFamily="34" charset="0"/>
                  <a:ea typeface="Heebo" pitchFamily="34" charset="-122"/>
                  <a:cs typeface="Heebo" pitchFamily="34" charset="-120"/>
                </a:rPr>
                <a:t> </a:t>
              </a:r>
              <a:r>
                <a:rPr lang="en-US" sz="1750" dirty="0">
                  <a:solidFill>
                    <a:schemeClr val="tx1"/>
                  </a:solidFill>
                  <a:latin typeface="Heebo" pitchFamily="34" charset="0"/>
                  <a:ea typeface="Heebo" pitchFamily="34" charset="-122"/>
                  <a:cs typeface="Heebo" pitchFamily="34" charset="-120"/>
                </a:rPr>
                <a:t>Évalue la couverture des tests unitaires, garantissant la fiabilité et la qualité du code</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8" name="Text 6"/>
            <p:cNvSpPr/>
            <p:nvPr/>
          </p:nvSpPr>
          <p:spPr>
            <a:xfrm>
              <a:off x="1250" y="7620"/>
              <a:ext cx="20539" cy="572"/>
            </a:xfrm>
            <a:prstGeom prst="rect">
              <a:avLst/>
            </a:prstGeom>
            <a:grpFill/>
          </p:spPr>
          <p:txBody>
            <a:bodyPr wrap="none" lIns="0" tIns="0" rIns="0" bIns="0" rtlCol="0" anchor="t"/>
            <a:lstStyle/>
            <a:p>
              <a:pPr marL="0" indent="0" algn="l">
                <a:lnSpc>
                  <a:spcPts val="2850"/>
                </a:lnSpc>
                <a:buSzPct val="100000"/>
                <a:buNone/>
              </a:pPr>
              <a:r>
                <a:rPr lang="en-US" sz="1750" b="1" dirty="0">
                  <a:solidFill>
                    <a:schemeClr val="accent1"/>
                  </a:solidFill>
                  <a:latin typeface="Heebo" pitchFamily="34" charset="0"/>
                  <a:ea typeface="Heebo" pitchFamily="34" charset="-122"/>
                  <a:cs typeface="Heebo" pitchFamily="34" charset="-120"/>
                </a:rPr>
                <a:t>Complexité</a:t>
              </a:r>
              <a:r>
                <a:rPr lang="en-US" sz="1750" b="1" dirty="0">
                  <a:solidFill>
                    <a:srgbClr val="4C4C4D"/>
                  </a:solidFill>
                  <a:latin typeface="Heebo" pitchFamily="34" charset="0"/>
                  <a:ea typeface="Heebo" pitchFamily="34" charset="-122"/>
                  <a:cs typeface="Heebo" pitchFamily="34" charset="-120"/>
                </a:rPr>
                <a:t>:</a:t>
              </a:r>
              <a:r>
                <a:rPr lang="en-US" sz="1750" dirty="0">
                  <a:solidFill>
                    <a:srgbClr val="4C4C4D"/>
                  </a:solidFill>
                  <a:latin typeface="Heebo" pitchFamily="34" charset="0"/>
                  <a:ea typeface="Heebo" pitchFamily="34" charset="-122"/>
                  <a:cs typeface="Heebo" pitchFamily="34" charset="-120"/>
                </a:rPr>
                <a:t> </a:t>
              </a:r>
              <a:r>
                <a:rPr lang="en-US" sz="1750" dirty="0">
                  <a:solidFill>
                    <a:schemeClr val="tx1"/>
                  </a:solidFill>
                  <a:latin typeface="Heebo" pitchFamily="34" charset="0"/>
                  <a:ea typeface="Heebo" pitchFamily="34" charset="-122"/>
                  <a:cs typeface="Heebo" pitchFamily="34" charset="-120"/>
                </a:rPr>
                <a:t>Mesure la complexité du code, permettant d'identifier les zones difficiles à comprendre et à maintenir.</a:t>
              </a:r>
            </a:p>
          </p:txBody>
        </p:sp>
        <p:sp>
          <p:nvSpPr>
            <p:cNvPr id="9" name="Text 7"/>
            <p:cNvSpPr/>
            <p:nvPr/>
          </p:nvSpPr>
          <p:spPr>
            <a:xfrm>
              <a:off x="1250" y="8317"/>
              <a:ext cx="20539" cy="1143"/>
            </a:xfrm>
            <a:prstGeom prst="rect">
              <a:avLst/>
            </a:prstGeom>
            <a:grpFill/>
          </p:spPr>
          <p:txBody>
            <a:bodyPr wrap="square" lIns="0" tIns="0" rIns="0" bIns="0" rtlCol="0" anchor="t"/>
            <a:lstStyle/>
            <a:p>
              <a:pPr marL="0" indent="0" algn="l">
                <a:lnSpc>
                  <a:spcPts val="2850"/>
                </a:lnSpc>
                <a:buSzPct val="100000"/>
                <a:buNone/>
              </a:pPr>
              <a:r>
                <a:rPr lang="en-US" sz="1750" b="1" dirty="0">
                  <a:solidFill>
                    <a:schemeClr val="accent1"/>
                  </a:solidFill>
                  <a:latin typeface="Heebo" pitchFamily="34" charset="0"/>
                  <a:ea typeface="Heebo" pitchFamily="34" charset="-122"/>
                  <a:cs typeface="Heebo" pitchFamily="34" charset="-120"/>
                </a:rPr>
                <a:t>Bogues Potentiels</a:t>
              </a:r>
              <a:r>
                <a:rPr lang="en-US" sz="1750" b="1" dirty="0">
                  <a:solidFill>
                    <a:srgbClr val="4C4C4D"/>
                  </a:solidFill>
                  <a:latin typeface="Heebo" pitchFamily="34" charset="0"/>
                  <a:ea typeface="Heebo" pitchFamily="34" charset="-122"/>
                  <a:cs typeface="Heebo" pitchFamily="34" charset="-120"/>
                </a:rPr>
                <a:t>:</a:t>
              </a:r>
              <a:r>
                <a:rPr lang="en-US" sz="1750" dirty="0">
                  <a:solidFill>
                    <a:srgbClr val="4C4C4D"/>
                  </a:solidFill>
                  <a:latin typeface="Heebo" pitchFamily="34" charset="0"/>
                  <a:ea typeface="Heebo" pitchFamily="34" charset="-122"/>
                  <a:cs typeface="Heebo" pitchFamily="34" charset="-120"/>
                </a:rPr>
                <a:t> </a:t>
              </a:r>
              <a:r>
                <a:rPr lang="en-US" sz="1750" dirty="0">
                  <a:solidFill>
                    <a:schemeClr val="tx1"/>
                  </a:solidFill>
                  <a:latin typeface="Heebo" pitchFamily="34" charset="0"/>
                  <a:ea typeface="Heebo" pitchFamily="34" charset="-122"/>
                  <a:cs typeface="Heebo" pitchFamily="34" charset="-120"/>
                </a:rPr>
                <a:t>Analyse le code pour identifier les bogues potentiels, tels que les erreurs de logique et les problèmes de sécurité.</a:t>
              </a:r>
            </a:p>
          </p:txBody>
        </p:sp>
      </p:grpSp>
      <p:sp>
        <p:nvSpPr>
          <p:cNvPr id="25" name="Virage 24"/>
          <p:cNvSpPr/>
          <p:nvPr/>
        </p:nvSpPr>
        <p:spPr>
          <a:xfrm rot="5400000">
            <a:off x="11787109" y="924619"/>
            <a:ext cx="1069975" cy="829945"/>
          </a:xfrm>
          <a:prstGeom prst="bentArrow">
            <a:avLst/>
          </a:prstGeom>
          <a:solidFill>
            <a:srgbClr val="0070C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solidFill>
                <a:schemeClr val="tx1"/>
              </a:solidFill>
            </a:endParaRPr>
          </a:p>
        </p:txBody>
      </p:sp>
      <p:sp>
        <p:nvSpPr>
          <p:cNvPr id="11" name="Rectangle 10">
            <a:extLst>
              <a:ext uri="{FF2B5EF4-FFF2-40B4-BE49-F238E27FC236}">
                <a16:creationId xmlns:a16="http://schemas.microsoft.com/office/drawing/2014/main" id="{002F4705-963C-2751-E754-9429DEFBDE60}"/>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1220" y="231775"/>
            <a:ext cx="8213408" cy="708779"/>
          </a:xfrm>
          <a:prstGeom prst="rect">
            <a:avLst/>
          </a:prstGeom>
          <a:noFill/>
        </p:spPr>
        <p:txBody>
          <a:bodyPr wrap="none" lIns="0" tIns="0" rIns="0" bIns="0" rtlCol="0" anchor="t"/>
          <a:lstStyle/>
          <a:p>
            <a:pPr marL="0" indent="0">
              <a:lnSpc>
                <a:spcPts val="5550"/>
              </a:lnSpc>
              <a:buNone/>
            </a:pPr>
            <a:r>
              <a:rPr lang="en-US" sz="4450" dirty="0">
                <a:solidFill>
                  <a:srgbClr val="00B0F0"/>
                </a:solidFill>
                <a:latin typeface="Crimson Pro Semi Bold" pitchFamily="34" charset="0"/>
                <a:ea typeface="Crimson Pro Semi Bold" pitchFamily="34" charset="-122"/>
                <a:cs typeface="Crimson Pro Semi Bold" pitchFamily="34" charset="-120"/>
              </a:rPr>
              <a:t>Classification des Défauts Logiciels</a:t>
            </a:r>
          </a:p>
        </p:txBody>
      </p:sp>
      <p:pic>
        <p:nvPicPr>
          <p:cNvPr id="3" name="Image 0" descr="preencoded.png"/>
          <p:cNvPicPr>
            <a:picLocks noChangeAspect="1"/>
          </p:cNvPicPr>
          <p:nvPr/>
        </p:nvPicPr>
        <p:blipFill>
          <a:blip r:embed="rId3"/>
          <a:stretch>
            <a:fillRect/>
          </a:stretch>
        </p:blipFill>
        <p:spPr>
          <a:xfrm>
            <a:off x="551220" y="1146532"/>
            <a:ext cx="4347567" cy="907256"/>
          </a:xfrm>
          <a:prstGeom prst="rect">
            <a:avLst/>
          </a:prstGeom>
        </p:spPr>
      </p:pic>
      <p:sp>
        <p:nvSpPr>
          <p:cNvPr id="4" name="Text 1"/>
          <p:cNvSpPr/>
          <p:nvPr/>
        </p:nvSpPr>
        <p:spPr>
          <a:xfrm>
            <a:off x="778034" y="2393950"/>
            <a:ext cx="2835235" cy="354330"/>
          </a:xfrm>
          <a:prstGeom prst="rect">
            <a:avLst/>
          </a:prstGeom>
          <a:noFill/>
        </p:spPr>
        <p:txBody>
          <a:bodyPr wrap="none" lIns="0" tIns="0" rIns="0" bIns="0" rtlCol="0" anchor="t"/>
          <a:lstStyle/>
          <a:p>
            <a:pPr marL="0" indent="0" algn="l">
              <a:lnSpc>
                <a:spcPts val="2750"/>
              </a:lnSpc>
              <a:buNone/>
            </a:pPr>
            <a:r>
              <a:rPr lang="en-US" sz="2200" b="1" dirty="0">
                <a:solidFill>
                  <a:schemeClr val="accent1"/>
                </a:solidFill>
                <a:latin typeface="Crimson Pro Semi Bold" pitchFamily="34" charset="0"/>
                <a:ea typeface="Crimson Pro Semi Bold" pitchFamily="34" charset="-122"/>
                <a:cs typeface="Crimson Pro Semi Bold" pitchFamily="34" charset="-120"/>
              </a:rPr>
              <a:t>Bugs</a:t>
            </a:r>
          </a:p>
        </p:txBody>
      </p:sp>
      <p:sp>
        <p:nvSpPr>
          <p:cNvPr id="5" name="Text 2"/>
          <p:cNvSpPr/>
          <p:nvPr/>
        </p:nvSpPr>
        <p:spPr>
          <a:xfrm>
            <a:off x="778034" y="2884368"/>
            <a:ext cx="3893939" cy="725805"/>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Heebo" pitchFamily="34" charset="0"/>
                <a:ea typeface="Heebo" pitchFamily="34" charset="-122"/>
                <a:cs typeface="Heebo" pitchFamily="34" charset="-120"/>
              </a:rPr>
              <a:t>Les bugs représentent des erreurs évidentes dans le code.</a:t>
            </a:r>
          </a:p>
        </p:txBody>
      </p:sp>
      <p:sp>
        <p:nvSpPr>
          <p:cNvPr id="6" name="Text 3"/>
          <p:cNvSpPr/>
          <p:nvPr/>
        </p:nvSpPr>
        <p:spPr>
          <a:xfrm>
            <a:off x="778034" y="3746262"/>
            <a:ext cx="3893939" cy="1088708"/>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Heebo" pitchFamily="34" charset="0"/>
                <a:ea typeface="Heebo" pitchFamily="34" charset="-122"/>
                <a:cs typeface="Heebo" pitchFamily="34" charset="-120"/>
              </a:rPr>
              <a:t>Ils affectent la fiabilité de l'application et empêchent son bon fonctionnement</a:t>
            </a:r>
            <a:r>
              <a:rPr lang="en-US" sz="1750" dirty="0">
                <a:solidFill>
                  <a:srgbClr val="4C4C4D"/>
                </a:solidFill>
                <a:latin typeface="Heebo" pitchFamily="34" charset="0"/>
                <a:ea typeface="Heebo" pitchFamily="34" charset="-122"/>
                <a:cs typeface="Heebo" pitchFamily="34" charset="-120"/>
              </a:rPr>
              <a:t>.</a:t>
            </a:r>
            <a:endParaRPr lang="en-US" sz="1750" dirty="0"/>
          </a:p>
        </p:txBody>
      </p:sp>
      <p:pic>
        <p:nvPicPr>
          <p:cNvPr id="7" name="Image 1" descr="preencoded.png"/>
          <p:cNvPicPr>
            <a:picLocks noChangeAspect="1"/>
          </p:cNvPicPr>
          <p:nvPr/>
        </p:nvPicPr>
        <p:blipFill>
          <a:blip r:embed="rId4"/>
          <a:stretch>
            <a:fillRect/>
          </a:stretch>
        </p:blipFill>
        <p:spPr>
          <a:xfrm>
            <a:off x="4898787" y="1146532"/>
            <a:ext cx="4347567" cy="907256"/>
          </a:xfrm>
          <a:prstGeom prst="rect">
            <a:avLst/>
          </a:prstGeom>
        </p:spPr>
      </p:pic>
      <p:sp>
        <p:nvSpPr>
          <p:cNvPr id="8" name="Text 4"/>
          <p:cNvSpPr/>
          <p:nvPr/>
        </p:nvSpPr>
        <p:spPr>
          <a:xfrm>
            <a:off x="5125601" y="2393950"/>
            <a:ext cx="2835235" cy="354330"/>
          </a:xfrm>
          <a:prstGeom prst="rect">
            <a:avLst/>
          </a:prstGeom>
          <a:noFill/>
        </p:spPr>
        <p:txBody>
          <a:bodyPr wrap="none" lIns="0" tIns="0" rIns="0" bIns="0" rtlCol="0" anchor="t"/>
          <a:lstStyle/>
          <a:p>
            <a:pPr marL="0" indent="0" algn="l">
              <a:lnSpc>
                <a:spcPts val="2750"/>
              </a:lnSpc>
              <a:buNone/>
            </a:pPr>
            <a:r>
              <a:rPr lang="en-US" sz="2200" b="1" dirty="0">
                <a:solidFill>
                  <a:schemeClr val="accent1"/>
                </a:solidFill>
                <a:latin typeface="Crimson Pro Semi Bold" pitchFamily="34" charset="0"/>
                <a:ea typeface="Crimson Pro Semi Bold" pitchFamily="34" charset="-122"/>
                <a:cs typeface="Crimson Pro Semi Bold" pitchFamily="34" charset="-120"/>
              </a:rPr>
              <a:t>Vulnérabilités</a:t>
            </a:r>
          </a:p>
        </p:txBody>
      </p:sp>
      <p:sp>
        <p:nvSpPr>
          <p:cNvPr id="9" name="Text 5"/>
          <p:cNvSpPr/>
          <p:nvPr/>
        </p:nvSpPr>
        <p:spPr>
          <a:xfrm>
            <a:off x="5125601" y="2884368"/>
            <a:ext cx="3893939" cy="725805"/>
          </a:xfrm>
          <a:prstGeom prst="rect">
            <a:avLst/>
          </a:prstGeom>
          <a:noFill/>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L</a:t>
            </a:r>
            <a:r>
              <a:rPr lang="en-US" sz="1750" dirty="0">
                <a:solidFill>
                  <a:schemeClr val="tx1"/>
                </a:solidFill>
                <a:latin typeface="Heebo" pitchFamily="34" charset="0"/>
                <a:ea typeface="Heebo" pitchFamily="34" charset="-122"/>
                <a:cs typeface="Heebo" pitchFamily="34" charset="-120"/>
              </a:rPr>
              <a:t>es vulnérabilités sont des failles dans le code pouvant exploiter le système.</a:t>
            </a:r>
          </a:p>
        </p:txBody>
      </p:sp>
      <p:sp>
        <p:nvSpPr>
          <p:cNvPr id="10" name="Text 6"/>
          <p:cNvSpPr/>
          <p:nvPr/>
        </p:nvSpPr>
        <p:spPr>
          <a:xfrm>
            <a:off x="5125601" y="3746262"/>
            <a:ext cx="3893939" cy="1088708"/>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Heebo" pitchFamily="34" charset="0"/>
                <a:ea typeface="Heebo" pitchFamily="34" charset="-122"/>
                <a:cs typeface="Heebo" pitchFamily="34" charset="-120"/>
              </a:rPr>
              <a:t>Elles mettent en danger la sécurité de l'application et peuvent causer des dommages.</a:t>
            </a:r>
          </a:p>
        </p:txBody>
      </p:sp>
      <p:pic>
        <p:nvPicPr>
          <p:cNvPr id="11" name="Image 2" descr="preencoded.png"/>
          <p:cNvPicPr>
            <a:picLocks noChangeAspect="1"/>
          </p:cNvPicPr>
          <p:nvPr/>
        </p:nvPicPr>
        <p:blipFill>
          <a:blip r:embed="rId5"/>
          <a:stretch>
            <a:fillRect/>
          </a:stretch>
        </p:blipFill>
        <p:spPr>
          <a:xfrm>
            <a:off x="9246354" y="1146532"/>
            <a:ext cx="4347567" cy="907256"/>
          </a:xfrm>
          <a:prstGeom prst="rect">
            <a:avLst/>
          </a:prstGeom>
        </p:spPr>
      </p:pic>
      <p:sp>
        <p:nvSpPr>
          <p:cNvPr id="12" name="Text 7"/>
          <p:cNvSpPr/>
          <p:nvPr/>
        </p:nvSpPr>
        <p:spPr>
          <a:xfrm>
            <a:off x="9473168" y="2393950"/>
            <a:ext cx="2835235" cy="354330"/>
          </a:xfrm>
          <a:prstGeom prst="rect">
            <a:avLst/>
          </a:prstGeom>
          <a:noFill/>
        </p:spPr>
        <p:txBody>
          <a:bodyPr wrap="none" lIns="0" tIns="0" rIns="0" bIns="0" rtlCol="0" anchor="t"/>
          <a:lstStyle/>
          <a:p>
            <a:pPr marL="0" indent="0" algn="l">
              <a:lnSpc>
                <a:spcPts val="2750"/>
              </a:lnSpc>
              <a:buNone/>
            </a:pPr>
            <a:r>
              <a:rPr lang="en-US" sz="2200" b="1" dirty="0">
                <a:solidFill>
                  <a:schemeClr val="accent1"/>
                </a:solidFill>
                <a:latin typeface="Crimson Pro Semi Bold" pitchFamily="34" charset="0"/>
                <a:ea typeface="Crimson Pro Semi Bold" pitchFamily="34" charset="-122"/>
                <a:cs typeface="Crimson Pro Semi Bold" pitchFamily="34" charset="-120"/>
              </a:rPr>
              <a:t>Code Smells</a:t>
            </a:r>
          </a:p>
        </p:txBody>
      </p:sp>
      <p:sp>
        <p:nvSpPr>
          <p:cNvPr id="13" name="Text 8"/>
          <p:cNvSpPr/>
          <p:nvPr/>
        </p:nvSpPr>
        <p:spPr>
          <a:xfrm>
            <a:off x="9473168" y="2884368"/>
            <a:ext cx="3893939" cy="1088708"/>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Heebo" pitchFamily="34" charset="0"/>
                <a:ea typeface="Heebo" pitchFamily="34" charset="-122"/>
                <a:cs typeface="Heebo" pitchFamily="34" charset="-120"/>
              </a:rPr>
              <a:t>Les code smells sont des anti-patrons, des pratiques de programmation non optimales</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14" name="Text 9"/>
          <p:cNvSpPr/>
          <p:nvPr/>
        </p:nvSpPr>
        <p:spPr>
          <a:xfrm>
            <a:off x="9473168" y="4109164"/>
            <a:ext cx="3893939" cy="1088708"/>
          </a:xfrm>
          <a:prstGeom prst="rect">
            <a:avLst/>
          </a:prstGeom>
          <a:noFill/>
        </p:spPr>
        <p:txBody>
          <a:bodyPr wrap="square" lIns="0" tIns="0" rIns="0" bIns="0" rtlCol="0" anchor="t"/>
          <a:lstStyle/>
          <a:p>
            <a:pPr marL="0" indent="0" algn="l">
              <a:lnSpc>
                <a:spcPts val="2850"/>
              </a:lnSpc>
              <a:buNone/>
            </a:pPr>
            <a:r>
              <a:rPr lang="en-US" sz="1750" dirty="0">
                <a:solidFill>
                  <a:schemeClr val="tx1"/>
                </a:solidFill>
                <a:latin typeface="Heebo" pitchFamily="34" charset="0"/>
                <a:ea typeface="Heebo" pitchFamily="34" charset="-122"/>
                <a:cs typeface="Heebo" pitchFamily="34" charset="-120"/>
              </a:rPr>
              <a:t>Ils impactent la maintenabilité du code et peuvent rendre le développement plus complexe.</a:t>
            </a:r>
          </a:p>
        </p:txBody>
      </p:sp>
      <p:sp>
        <p:nvSpPr>
          <p:cNvPr id="15" name="Zone de texte 14"/>
          <p:cNvSpPr txBox="1"/>
          <p:nvPr/>
        </p:nvSpPr>
        <p:spPr>
          <a:xfrm>
            <a:off x="777875" y="5334000"/>
            <a:ext cx="14344650" cy="745490"/>
          </a:xfrm>
          <a:prstGeom prst="rect">
            <a:avLst/>
          </a:prstGeom>
        </p:spPr>
        <p:txBody>
          <a:bodyPr wrap="square">
            <a:noAutofit/>
          </a:bodyPr>
          <a:lstStyle/>
          <a:p>
            <a:pPr>
              <a:spcAft>
                <a:spcPct val="0"/>
              </a:spcAft>
            </a:pPr>
            <a:r>
              <a:rPr lang="en-US" altLang="zh-CN" sz="4000" b="1">
                <a:solidFill>
                  <a:srgbClr val="00B0F0"/>
                </a:solidFill>
              </a:rPr>
              <a:t>SonarQube : Aperçu du Tableau de Bord</a:t>
            </a:r>
          </a:p>
        </p:txBody>
      </p:sp>
      <p:pic>
        <p:nvPicPr>
          <p:cNvPr id="16" name="Image 15"/>
          <p:cNvPicPr>
            <a:picLocks noChangeAspect="1"/>
          </p:cNvPicPr>
          <p:nvPr/>
        </p:nvPicPr>
        <p:blipFill>
          <a:blip r:embed="rId6"/>
          <a:stretch>
            <a:fillRect/>
          </a:stretch>
        </p:blipFill>
        <p:spPr>
          <a:xfrm>
            <a:off x="777875" y="6079490"/>
            <a:ext cx="11764645" cy="1658620"/>
          </a:xfrm>
          <a:prstGeom prst="rect">
            <a:avLst/>
          </a:prstGeom>
        </p:spPr>
      </p:pic>
      <p:sp>
        <p:nvSpPr>
          <p:cNvPr id="17" name="Rectangle 16">
            <a:extLst>
              <a:ext uri="{FF2B5EF4-FFF2-40B4-BE49-F238E27FC236}">
                <a16:creationId xmlns:a16="http://schemas.microsoft.com/office/drawing/2014/main" id="{3485DCD6-F04B-E23B-64D6-C9191B05052E}"/>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933349"/>
            <a:ext cx="13042821" cy="362903"/>
          </a:xfrm>
          <a:prstGeom prst="rect">
            <a:avLst/>
          </a:prstGeom>
          <a:noFill/>
        </p:spPr>
        <p:txBody>
          <a:bodyPr wrap="none" lIns="0" tIns="0" rIns="0" bIns="0" rtlCol="0" anchor="t"/>
          <a:lstStyle/>
          <a:p>
            <a:pPr marL="0" indent="0">
              <a:lnSpc>
                <a:spcPts val="2850"/>
              </a:lnSpc>
              <a:buNone/>
            </a:pPr>
            <a:endParaRPr lang="en-US" sz="1750" dirty="0"/>
          </a:p>
        </p:txBody>
      </p:sp>
      <p:sp>
        <p:nvSpPr>
          <p:cNvPr id="3" name="Zone de texte 2"/>
          <p:cNvSpPr txBox="1"/>
          <p:nvPr/>
        </p:nvSpPr>
        <p:spPr>
          <a:xfrm>
            <a:off x="417830" y="205740"/>
            <a:ext cx="10600055" cy="583565"/>
          </a:xfrm>
          <a:prstGeom prst="rect">
            <a:avLst/>
          </a:prstGeom>
        </p:spPr>
        <p:txBody>
          <a:bodyPr wrap="square">
            <a:spAutoFit/>
          </a:bodyPr>
          <a:lstStyle/>
          <a:p>
            <a:r>
              <a:rPr lang="en-US" altLang="zh-CN" sz="3200" b="1">
                <a:solidFill>
                  <a:srgbClr val="00B0F0"/>
                </a:solidFill>
                <a:latin typeface="Arial" panose="020B0604020202020204"/>
                <a:ea typeface="Arial" panose="020B0604020202020204"/>
              </a:rPr>
              <a:t>Scores de maintenabilité, fiabilité et sécurité (MFS):</a:t>
            </a:r>
          </a:p>
        </p:txBody>
      </p:sp>
      <p:pic>
        <p:nvPicPr>
          <p:cNvPr id="6" name="Image 5"/>
          <p:cNvPicPr>
            <a:picLocks noChangeAspect="1"/>
          </p:cNvPicPr>
          <p:nvPr/>
        </p:nvPicPr>
        <p:blipFill>
          <a:blip r:embed="rId3"/>
          <a:stretch>
            <a:fillRect/>
          </a:stretch>
        </p:blipFill>
        <p:spPr>
          <a:xfrm>
            <a:off x="627380" y="934085"/>
            <a:ext cx="12525375" cy="5008245"/>
          </a:xfrm>
          <a:prstGeom prst="rect">
            <a:avLst/>
          </a:prstGeom>
        </p:spPr>
      </p:pic>
      <p:sp>
        <p:nvSpPr>
          <p:cNvPr id="8" name="Zone de texte 7"/>
          <p:cNvSpPr txBox="1"/>
          <p:nvPr/>
        </p:nvSpPr>
        <p:spPr>
          <a:xfrm>
            <a:off x="793750" y="6087110"/>
            <a:ext cx="11960860" cy="2010410"/>
          </a:xfrm>
          <a:prstGeom prst="rect">
            <a:avLst/>
          </a:prstGeom>
        </p:spPr>
        <p:txBody>
          <a:bodyPr wrap="square">
            <a:noAutofit/>
          </a:bodyPr>
          <a:lstStyle/>
          <a:p>
            <a:r>
              <a:rPr lang="en-US" altLang="zh-CN" sz="2000" b="1"/>
              <a:t>Le ratio de la dette technique compare le coût de correction des problèmes de type "code smell" au coût de développement de l’application. Il se calcule en divisant le coût total de remédiation par le coût de développement (coût par ligne de code multiplié par le nombre de lignes de code). Si le ratio est élevé, il est plus rentable de réécrire l’application plutôt que de corriger les problèmes existants. Le temps nécessaire pour chaque correction est stocké dans une base de données</a:t>
            </a:r>
          </a:p>
        </p:txBody>
      </p:sp>
      <p:sp>
        <p:nvSpPr>
          <p:cNvPr id="4" name="Rectangle 3">
            <a:extLst>
              <a:ext uri="{FF2B5EF4-FFF2-40B4-BE49-F238E27FC236}">
                <a16:creationId xmlns:a16="http://schemas.microsoft.com/office/drawing/2014/main" id="{E164B910-E004-61ED-2828-3323978A6671}"/>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p:spPr>
        <p:txBody>
          <a:bodyPr wrap="none" lIns="0" tIns="0" rIns="0" bIns="0" rtlCol="0" anchor="t"/>
          <a:lstStyle/>
          <a:p>
            <a:pPr marL="0" indent="0">
              <a:lnSpc>
                <a:spcPts val="5550"/>
              </a:lnSpc>
              <a:buNone/>
            </a:pPr>
            <a:endParaRPr lang="en-US" sz="4450" dirty="0"/>
          </a:p>
        </p:txBody>
      </p:sp>
      <p:pic>
        <p:nvPicPr>
          <p:cNvPr id="3"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Zone de texte 3"/>
          <p:cNvSpPr txBox="1"/>
          <p:nvPr/>
        </p:nvSpPr>
        <p:spPr>
          <a:xfrm>
            <a:off x="5791200" y="225425"/>
            <a:ext cx="7315200" cy="775970"/>
          </a:xfrm>
          <a:prstGeom prst="rect">
            <a:avLst/>
          </a:prstGeom>
          <a:noFill/>
        </p:spPr>
        <p:txBody>
          <a:bodyPr wrap="square" rtlCol="0" anchor="t">
            <a:spAutoFit/>
          </a:bodyPr>
          <a:lstStyle/>
          <a:p>
            <a:r>
              <a:rPr lang="en-US" sz="4450" b="1" kern="0" spc="-134" dirty="0">
                <a:solidFill>
                  <a:srgbClr val="00B0F0"/>
                </a:solidFill>
                <a:latin typeface="Calibri" panose="020F0502020204030204" charset="0"/>
                <a:ea typeface="Inter Bold" pitchFamily="34" charset="-122"/>
                <a:cs typeface="Calibri" panose="020F0502020204030204" charset="0"/>
                <a:sym typeface="+mn-ea"/>
              </a:rPr>
              <a:t>Mesurer la qualité du code</a:t>
            </a:r>
            <a:endParaRPr lang="en-US" altLang="en-US" sz="4450" b="1" kern="0" spc="-134" dirty="0">
              <a:solidFill>
                <a:srgbClr val="00B0F0"/>
              </a:solidFill>
              <a:latin typeface="Calibri" panose="020F0502020204030204" charset="0"/>
              <a:ea typeface="Inter Bold" pitchFamily="34" charset="-122"/>
              <a:cs typeface="Calibri" panose="020F0502020204030204" charset="0"/>
              <a:sym typeface="+mn-ea"/>
            </a:endParaRPr>
          </a:p>
        </p:txBody>
      </p:sp>
      <p:sp>
        <p:nvSpPr>
          <p:cNvPr id="5" name="Zone de texte 4"/>
          <p:cNvSpPr txBox="1"/>
          <p:nvPr/>
        </p:nvSpPr>
        <p:spPr>
          <a:xfrm>
            <a:off x="6099810" y="3319780"/>
            <a:ext cx="6549390" cy="1938020"/>
          </a:xfrm>
          <a:prstGeom prst="rect">
            <a:avLst/>
          </a:prstGeom>
          <a:noFill/>
        </p:spPr>
        <p:txBody>
          <a:bodyPr wrap="square" rtlCol="0">
            <a:spAutoFit/>
          </a:bodyPr>
          <a:lstStyle/>
          <a:p>
            <a:r>
              <a:rPr lang="en-US" altLang="fr-FR" sz="2000"/>
              <a:t>Dans </a:t>
            </a:r>
            <a:r>
              <a:rPr lang="en-US" altLang="fr-FR" sz="2000">
                <a:solidFill>
                  <a:srgbClr val="00B0F0"/>
                </a:solidFill>
              </a:rPr>
              <a:t>SonarQube</a:t>
            </a:r>
            <a:r>
              <a:rPr lang="en-US" altLang="fr-FR" sz="2000"/>
              <a:t>, une mesure fait r</a:t>
            </a:r>
            <a:r>
              <a:rPr lang="en-US" altLang="en-US" sz="2000"/>
              <a:t>é</a:t>
            </a:r>
            <a:r>
              <a:rPr lang="en-US" altLang="fr-FR" sz="2000"/>
              <a:t>f</a:t>
            </a:r>
            <a:r>
              <a:rPr lang="en-US" altLang="en-US" sz="2000"/>
              <a:t>é</a:t>
            </a:r>
            <a:r>
              <a:rPr lang="en-US" altLang="fr-FR" sz="2000"/>
              <a:t>rence à un indicateur quantifiable qui permet d'</a:t>
            </a:r>
            <a:r>
              <a:rPr lang="en-US" altLang="en-US" sz="2000"/>
              <a:t>é</a:t>
            </a:r>
            <a:r>
              <a:rPr lang="en-US" altLang="fr-FR" sz="2000"/>
              <a:t>valuer</a:t>
            </a:r>
            <a:r>
              <a:rPr lang="en-US" altLang="fr-FR" sz="2000">
                <a:solidFill>
                  <a:srgbClr val="00B0F0"/>
                </a:solidFill>
              </a:rPr>
              <a:t> la qualit</a:t>
            </a:r>
            <a:r>
              <a:rPr lang="en-US" altLang="en-US" sz="2000">
                <a:solidFill>
                  <a:srgbClr val="00B0F0"/>
                </a:solidFill>
              </a:rPr>
              <a:t>é</a:t>
            </a:r>
            <a:r>
              <a:rPr lang="en-US" altLang="fr-FR" sz="2000">
                <a:solidFill>
                  <a:srgbClr val="00B0F0"/>
                </a:solidFill>
              </a:rPr>
              <a:t> du code</a:t>
            </a:r>
            <a:r>
              <a:rPr lang="en-US" altLang="fr-FR" sz="2000"/>
              <a:t> source d'une application. Les mesures fournissent des donn</a:t>
            </a:r>
            <a:r>
              <a:rPr lang="en-US" altLang="en-US" sz="2000"/>
              <a:t>é</a:t>
            </a:r>
            <a:r>
              <a:rPr lang="en-US" altLang="fr-FR" sz="2000"/>
              <a:t>es d</a:t>
            </a:r>
            <a:r>
              <a:rPr lang="en-US" altLang="en-US" sz="2000"/>
              <a:t>é</a:t>
            </a:r>
            <a:r>
              <a:rPr lang="en-US" altLang="fr-FR" sz="2000"/>
              <a:t>taill</a:t>
            </a:r>
            <a:r>
              <a:rPr lang="en-US" altLang="en-US" sz="2000"/>
              <a:t>é</a:t>
            </a:r>
            <a:r>
              <a:rPr lang="en-US" altLang="fr-FR" sz="2000"/>
              <a:t>es sur divers aspects du code, telles que sa </a:t>
            </a:r>
            <a:r>
              <a:rPr lang="en-US" altLang="fr-FR" sz="2000">
                <a:solidFill>
                  <a:srgbClr val="00B0F0"/>
                </a:solidFill>
              </a:rPr>
              <a:t>complexit</a:t>
            </a:r>
            <a:r>
              <a:rPr lang="en-US" altLang="en-US" sz="2000">
                <a:solidFill>
                  <a:srgbClr val="00B0F0"/>
                </a:solidFill>
              </a:rPr>
              <a:t>é</a:t>
            </a:r>
            <a:r>
              <a:rPr lang="en-US" altLang="fr-FR" sz="2000"/>
              <a:t>, sa </a:t>
            </a:r>
            <a:r>
              <a:rPr lang="en-US" altLang="fr-FR" sz="2000">
                <a:solidFill>
                  <a:srgbClr val="00B0F0"/>
                </a:solidFill>
              </a:rPr>
              <a:t>lisibilit</a:t>
            </a:r>
            <a:r>
              <a:rPr lang="en-US" altLang="en-US" sz="2000">
                <a:solidFill>
                  <a:srgbClr val="00B0F0"/>
                </a:solidFill>
              </a:rPr>
              <a:t>é</a:t>
            </a:r>
            <a:r>
              <a:rPr lang="en-US" altLang="fr-FR" sz="2000"/>
              <a:t>, sa </a:t>
            </a:r>
            <a:r>
              <a:rPr lang="en-US" altLang="fr-FR" sz="2000">
                <a:solidFill>
                  <a:srgbClr val="00B0F0"/>
                </a:solidFill>
              </a:rPr>
              <a:t>couverture </a:t>
            </a:r>
            <a:r>
              <a:rPr lang="en-US" altLang="fr-FR" sz="2000"/>
              <a:t>de tests, sa </a:t>
            </a:r>
            <a:r>
              <a:rPr lang="en-US" altLang="fr-FR" sz="2000">
                <a:solidFill>
                  <a:srgbClr val="00B0F0"/>
                </a:solidFill>
              </a:rPr>
              <a:t>conformit</a:t>
            </a:r>
            <a:r>
              <a:rPr lang="en-US" altLang="en-US" sz="2000">
                <a:solidFill>
                  <a:srgbClr val="00B0F0"/>
                </a:solidFill>
              </a:rPr>
              <a:t>é</a:t>
            </a:r>
            <a:r>
              <a:rPr lang="en-US" altLang="fr-FR" sz="2000">
                <a:solidFill>
                  <a:srgbClr val="00B0F0"/>
                </a:solidFill>
              </a:rPr>
              <a:t> aux normes</a:t>
            </a:r>
            <a:r>
              <a:rPr lang="en-US" altLang="fr-FR" sz="2000"/>
              <a:t> de codage, et plus encore</a:t>
            </a:r>
          </a:p>
        </p:txBody>
      </p:sp>
      <p:sp>
        <p:nvSpPr>
          <p:cNvPr id="6" name="Rectangle 5">
            <a:extLst>
              <a:ext uri="{FF2B5EF4-FFF2-40B4-BE49-F238E27FC236}">
                <a16:creationId xmlns:a16="http://schemas.microsoft.com/office/drawing/2014/main" id="{E58CEFE0-FB24-B830-9CDE-9C0A272E0AA0}"/>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0"/>
          <p:cNvSpPr/>
          <p:nvPr/>
        </p:nvSpPr>
        <p:spPr>
          <a:xfrm>
            <a:off x="617260" y="270312"/>
            <a:ext cx="8693468" cy="708779"/>
          </a:xfrm>
          <a:prstGeom prst="rect">
            <a:avLst/>
          </a:prstGeom>
          <a:noFill/>
        </p:spPr>
        <p:txBody>
          <a:bodyPr wrap="none" lIns="0" tIns="0" rIns="0" bIns="0" rtlCol="0" anchor="t"/>
          <a:lstStyle/>
          <a:p>
            <a:pPr marL="0" indent="0">
              <a:lnSpc>
                <a:spcPts val="5550"/>
              </a:lnSpc>
              <a:buNone/>
            </a:pPr>
            <a:r>
              <a:rPr lang="en-US" sz="4450" b="1" kern="0" spc="-134" dirty="0">
                <a:solidFill>
                  <a:srgbClr val="00B0F0"/>
                </a:solidFill>
                <a:latin typeface="Inter Bold" pitchFamily="34" charset="0"/>
                <a:ea typeface="Inter Bold" pitchFamily="34" charset="-122"/>
                <a:cs typeface="Inter Bold" pitchFamily="34" charset="-120"/>
              </a:rPr>
              <a:t>Documentation: mesurer la clarté</a:t>
            </a:r>
          </a:p>
        </p:txBody>
      </p:sp>
      <p:sp>
        <p:nvSpPr>
          <p:cNvPr id="9" name="Text 1"/>
          <p:cNvSpPr/>
          <p:nvPr/>
        </p:nvSpPr>
        <p:spPr>
          <a:xfrm>
            <a:off x="617260" y="2668111"/>
            <a:ext cx="2835235" cy="354330"/>
          </a:xfrm>
          <a:prstGeom prst="rect">
            <a:avLst/>
          </a:prstGeom>
          <a:noFill/>
        </p:spPr>
        <p:txBody>
          <a:bodyPr wrap="none" lIns="0" tIns="0" rIns="0" bIns="0" rtlCol="0" anchor="t"/>
          <a:lstStyle/>
          <a:p>
            <a:pPr marL="0" indent="0">
              <a:lnSpc>
                <a:spcPts val="2750"/>
              </a:lnSpc>
              <a:buNone/>
            </a:pPr>
            <a:r>
              <a:rPr lang="en-US" sz="2200" b="1" kern="0" spc="-67" dirty="0">
                <a:solidFill>
                  <a:schemeClr val="accent1"/>
                </a:solidFill>
                <a:latin typeface="Calibri" panose="020F0502020204030204" charset="0"/>
                <a:ea typeface="Inter Bold" pitchFamily="34" charset="-122"/>
                <a:cs typeface="Calibri" panose="020F0502020204030204" charset="0"/>
              </a:rPr>
              <a:t>Comment lines</a:t>
            </a:r>
          </a:p>
        </p:txBody>
      </p:sp>
      <p:sp>
        <p:nvSpPr>
          <p:cNvPr id="10" name="Text 2"/>
          <p:cNvSpPr/>
          <p:nvPr/>
        </p:nvSpPr>
        <p:spPr>
          <a:xfrm>
            <a:off x="617220" y="3249295"/>
            <a:ext cx="3978275" cy="2463165"/>
          </a:xfrm>
          <a:prstGeom prst="rect">
            <a:avLst/>
          </a:prstGeom>
          <a:noFill/>
        </p:spPr>
        <p:txBody>
          <a:bodyPr wrap="square" lIns="0" tIns="0" rIns="0" bIns="0" rtlCol="0" anchor="t"/>
          <a:lstStyle/>
          <a:p>
            <a:pPr marL="0" indent="0">
              <a:lnSpc>
                <a:spcPts val="2850"/>
              </a:lnSpc>
              <a:buNone/>
            </a:pPr>
            <a:r>
              <a:rPr lang="en-US" altLang="fr-FR" sz="2000" dirty="0">
                <a:solidFill>
                  <a:schemeClr val="tx1"/>
                </a:solidFill>
              </a:rPr>
              <a:t>nombre de lignes contenant des commentaires de documentation ou du code comment</a:t>
            </a:r>
            <a:r>
              <a:rPr lang="en-US" altLang="en-US" sz="2000" dirty="0">
                <a:solidFill>
                  <a:schemeClr val="tx1"/>
                </a:solidFill>
              </a:rPr>
              <a:t>é</a:t>
            </a:r>
            <a:r>
              <a:rPr lang="en-US" altLang="fr-FR" sz="2000" dirty="0">
                <a:solidFill>
                  <a:schemeClr val="tx1"/>
                </a:solidFill>
              </a:rPr>
              <a:t>, les lignes de commentaires non </a:t>
            </a:r>
          </a:p>
          <a:p>
            <a:pPr marL="0" indent="0">
              <a:lnSpc>
                <a:spcPts val="2850"/>
              </a:lnSpc>
              <a:buNone/>
            </a:pPr>
            <a:r>
              <a:rPr lang="en-US" altLang="fr-FR" sz="2000" dirty="0">
                <a:solidFill>
                  <a:schemeClr val="tx1"/>
                </a:solidFill>
              </a:rPr>
              <a:t>significatives sont ignor</a:t>
            </a:r>
            <a:r>
              <a:rPr lang="en-US" altLang="en-US" sz="2000" dirty="0">
                <a:solidFill>
                  <a:schemeClr val="tx1"/>
                </a:solidFill>
              </a:rPr>
              <a:t>é</a:t>
            </a:r>
            <a:r>
              <a:rPr lang="en-US" altLang="fr-FR" sz="2000" dirty="0">
                <a:solidFill>
                  <a:schemeClr val="tx1"/>
                </a:solidFill>
              </a:rPr>
              <a:t>es (ligne vide ou avec le caract</a:t>
            </a:r>
            <a:r>
              <a:rPr lang="en-US" altLang="en-US" sz="2000" dirty="0">
                <a:solidFill>
                  <a:schemeClr val="tx1"/>
                </a:solidFill>
              </a:rPr>
              <a:t>è</a:t>
            </a:r>
            <a:r>
              <a:rPr lang="en-US" altLang="fr-FR" sz="2000" dirty="0">
                <a:solidFill>
                  <a:schemeClr val="tx1"/>
                </a:solidFill>
              </a:rPr>
              <a:t>re sp</a:t>
            </a:r>
            <a:r>
              <a:rPr lang="en-US" altLang="en-US" sz="2000" dirty="0">
                <a:solidFill>
                  <a:schemeClr val="tx1"/>
                </a:solidFill>
              </a:rPr>
              <a:t>é</a:t>
            </a:r>
            <a:r>
              <a:rPr lang="en-US" altLang="fr-FR" sz="2000" dirty="0">
                <a:solidFill>
                  <a:schemeClr val="tx1"/>
                </a:solidFill>
              </a:rPr>
              <a:t>cial *)</a:t>
            </a:r>
          </a:p>
        </p:txBody>
      </p:sp>
      <p:sp>
        <p:nvSpPr>
          <p:cNvPr id="11" name="Text 3"/>
          <p:cNvSpPr/>
          <p:nvPr/>
        </p:nvSpPr>
        <p:spPr>
          <a:xfrm>
            <a:off x="5156398" y="2668111"/>
            <a:ext cx="2835235" cy="354330"/>
          </a:xfrm>
          <a:prstGeom prst="rect">
            <a:avLst/>
          </a:prstGeom>
          <a:noFill/>
        </p:spPr>
        <p:txBody>
          <a:bodyPr wrap="none" lIns="0" tIns="0" rIns="0" bIns="0" rtlCol="0" anchor="t"/>
          <a:lstStyle/>
          <a:p>
            <a:pPr marL="0" indent="0">
              <a:lnSpc>
                <a:spcPts val="2750"/>
              </a:lnSpc>
              <a:buNone/>
            </a:pPr>
            <a:r>
              <a:rPr lang="en-US" sz="2200" b="1" kern="0" spc="-67" dirty="0">
                <a:solidFill>
                  <a:schemeClr val="accent1"/>
                </a:solidFill>
                <a:latin typeface="Calibri" panose="020F0502020204030204" charset="0"/>
                <a:ea typeface="Inter Bold" pitchFamily="34" charset="-122"/>
                <a:cs typeface="Calibri" panose="020F0502020204030204" charset="0"/>
              </a:rPr>
              <a:t>Comments (%)</a:t>
            </a:r>
          </a:p>
        </p:txBody>
      </p:sp>
      <p:sp>
        <p:nvSpPr>
          <p:cNvPr id="12" name="Text 4"/>
          <p:cNvSpPr/>
          <p:nvPr/>
        </p:nvSpPr>
        <p:spPr>
          <a:xfrm>
            <a:off x="5156200" y="3249295"/>
            <a:ext cx="3978275" cy="2974975"/>
          </a:xfrm>
          <a:prstGeom prst="rect">
            <a:avLst/>
          </a:prstGeom>
          <a:noFill/>
        </p:spPr>
        <p:txBody>
          <a:bodyPr wrap="square" lIns="0" tIns="0" rIns="0" bIns="0" rtlCol="0" anchor="t"/>
          <a:lstStyle/>
          <a:p>
            <a:pPr marL="0" indent="0">
              <a:lnSpc>
                <a:spcPts val="2850"/>
              </a:lnSpc>
              <a:buNone/>
            </a:pPr>
            <a:r>
              <a:rPr lang="en-US" altLang="fr-FR" sz="2000" dirty="0">
                <a:solidFill>
                  <a:schemeClr val="tx1"/>
                </a:solidFill>
              </a:rPr>
              <a:t>densit</a:t>
            </a:r>
            <a:r>
              <a:rPr lang="en-US" altLang="en-US" sz="2000" dirty="0">
                <a:solidFill>
                  <a:schemeClr val="tx1"/>
                </a:solidFill>
              </a:rPr>
              <a:t>é</a:t>
            </a:r>
            <a:r>
              <a:rPr lang="en-US" altLang="fr-FR" sz="2000" dirty="0">
                <a:solidFill>
                  <a:schemeClr val="tx1"/>
                </a:solidFill>
              </a:rPr>
              <a:t> de commentaire calcul</a:t>
            </a:r>
            <a:r>
              <a:rPr lang="en-US" altLang="en-US" sz="2000" dirty="0">
                <a:solidFill>
                  <a:schemeClr val="tx1"/>
                </a:solidFill>
              </a:rPr>
              <a:t>é</a:t>
            </a:r>
            <a:r>
              <a:rPr lang="en-US" altLang="fr-FR" sz="2000" dirty="0">
                <a:solidFill>
                  <a:schemeClr val="tx1"/>
                </a:solidFill>
              </a:rPr>
              <a:t>e par la formule :</a:t>
            </a:r>
          </a:p>
          <a:p>
            <a:pPr marL="0" indent="0">
              <a:lnSpc>
                <a:spcPts val="2850"/>
              </a:lnSpc>
              <a:buNone/>
            </a:pPr>
            <a:r>
              <a:rPr lang="en-US" altLang="fr-FR" sz="2000" dirty="0">
                <a:solidFill>
                  <a:schemeClr val="tx1"/>
                </a:solidFill>
              </a:rPr>
              <a:t>Comment lines / (Lines of code + Comment lines) * 100 </a:t>
            </a:r>
          </a:p>
          <a:p>
            <a:pPr marL="0" indent="0">
              <a:lnSpc>
                <a:spcPts val="2850"/>
              </a:lnSpc>
              <a:buNone/>
            </a:pPr>
            <a:r>
              <a:rPr lang="en-US" altLang="fr-FR" sz="2000" dirty="0">
                <a:solidFill>
                  <a:schemeClr val="tx1"/>
                </a:solidFill>
              </a:rPr>
              <a:t>Densit</a:t>
            </a:r>
            <a:r>
              <a:rPr lang="en-US" altLang="en-US" sz="2000" dirty="0">
                <a:solidFill>
                  <a:schemeClr val="tx1"/>
                </a:solidFill>
              </a:rPr>
              <a:t>é</a:t>
            </a:r>
            <a:r>
              <a:rPr lang="en-US" altLang="fr-FR" sz="2000" dirty="0">
                <a:solidFill>
                  <a:schemeClr val="tx1"/>
                </a:solidFill>
              </a:rPr>
              <a:t> de 50% = autant de lignes de code que de commentaires </a:t>
            </a:r>
          </a:p>
          <a:p>
            <a:pPr marL="0" indent="0">
              <a:lnSpc>
                <a:spcPts val="2850"/>
              </a:lnSpc>
              <a:buNone/>
            </a:pPr>
            <a:r>
              <a:rPr lang="en-US" altLang="fr-FR" sz="2000" dirty="0">
                <a:solidFill>
                  <a:schemeClr val="tx1"/>
                </a:solidFill>
              </a:rPr>
              <a:t>Densit</a:t>
            </a:r>
            <a:r>
              <a:rPr lang="en-US" altLang="en-US" sz="2000" dirty="0">
                <a:solidFill>
                  <a:schemeClr val="tx1"/>
                </a:solidFill>
              </a:rPr>
              <a:t>é</a:t>
            </a:r>
            <a:r>
              <a:rPr lang="en-US" altLang="fr-FR" sz="2000" dirty="0">
                <a:solidFill>
                  <a:schemeClr val="tx1"/>
                </a:solidFill>
              </a:rPr>
              <a:t> de 100% = le fichier ne contient que des commentaires</a:t>
            </a:r>
          </a:p>
        </p:txBody>
      </p:sp>
      <p:sp>
        <p:nvSpPr>
          <p:cNvPr id="13" name="Text 5"/>
          <p:cNvSpPr/>
          <p:nvPr/>
        </p:nvSpPr>
        <p:spPr>
          <a:xfrm>
            <a:off x="9694902" y="2668111"/>
            <a:ext cx="2835235" cy="354330"/>
          </a:xfrm>
          <a:prstGeom prst="rect">
            <a:avLst/>
          </a:prstGeom>
          <a:noFill/>
        </p:spPr>
        <p:txBody>
          <a:bodyPr wrap="none" lIns="0" tIns="0" rIns="0" bIns="0" rtlCol="0" anchor="t"/>
          <a:lstStyle/>
          <a:p>
            <a:pPr marL="0" indent="0">
              <a:lnSpc>
                <a:spcPts val="2750"/>
              </a:lnSpc>
              <a:buNone/>
            </a:pPr>
            <a:r>
              <a:rPr lang="en-US" sz="2200" b="1" kern="0" spc="-67" dirty="0">
                <a:solidFill>
                  <a:schemeClr val="accent1"/>
                </a:solidFill>
                <a:latin typeface="Calibri" panose="020F0502020204030204" charset="0"/>
                <a:ea typeface="Inter Bold" pitchFamily="34" charset="-122"/>
                <a:cs typeface="Calibri" panose="020F0502020204030204" charset="0"/>
              </a:rPr>
              <a:t>Commented-out LO</a:t>
            </a:r>
            <a:r>
              <a:rPr lang="fr-FR" altLang="en-US" sz="2200" b="1" kern="0" spc="-67" dirty="0">
                <a:solidFill>
                  <a:schemeClr val="accent1"/>
                </a:solidFill>
                <a:latin typeface="Calibri" panose="020F0502020204030204" charset="0"/>
                <a:ea typeface="Inter Bold" pitchFamily="34" charset="-122"/>
                <a:cs typeface="Calibri" panose="020F0502020204030204" charset="0"/>
              </a:rPr>
              <a:t>C</a:t>
            </a:r>
          </a:p>
        </p:txBody>
      </p:sp>
      <p:sp>
        <p:nvSpPr>
          <p:cNvPr id="14" name="Text 6"/>
          <p:cNvSpPr/>
          <p:nvPr/>
        </p:nvSpPr>
        <p:spPr>
          <a:xfrm>
            <a:off x="9695537" y="3249255"/>
            <a:ext cx="3978116" cy="725805"/>
          </a:xfrm>
          <a:prstGeom prst="rect">
            <a:avLst/>
          </a:prstGeom>
          <a:noFill/>
        </p:spPr>
        <p:txBody>
          <a:bodyPr wrap="square" lIns="0" tIns="0" rIns="0" bIns="0" rtlCol="0" anchor="t"/>
          <a:lstStyle/>
          <a:p>
            <a:pPr marL="0" indent="0">
              <a:lnSpc>
                <a:spcPts val="2850"/>
              </a:lnSpc>
              <a:buNone/>
            </a:pPr>
            <a:endParaRPr lang="en-US" sz="1750" dirty="0"/>
          </a:p>
        </p:txBody>
      </p:sp>
      <p:sp>
        <p:nvSpPr>
          <p:cNvPr id="15" name="Zone de texte 14"/>
          <p:cNvSpPr txBox="1"/>
          <p:nvPr/>
        </p:nvSpPr>
        <p:spPr>
          <a:xfrm>
            <a:off x="9479280" y="3248978"/>
            <a:ext cx="5080000" cy="360680"/>
          </a:xfrm>
          <a:prstGeom prst="rect">
            <a:avLst/>
          </a:prstGeom>
        </p:spPr>
        <p:txBody>
          <a:bodyPr>
            <a:spAutoFit/>
          </a:bodyPr>
          <a:lstStyle/>
          <a:p>
            <a:r>
              <a:rPr lang="en-US" altLang="zh-CN" sz="1600">
                <a:solidFill>
                  <a:srgbClr val="000000"/>
                </a:solidFill>
                <a:latin typeface="Arial" panose="020B0604020202020204"/>
                <a:ea typeface="Arial" panose="020B0604020202020204"/>
              </a:rPr>
              <a:t> </a:t>
            </a:r>
            <a:r>
              <a:rPr lang="en-US" altLang="zh-CN" sz="1750">
                <a:solidFill>
                  <a:schemeClr val="tx1"/>
                </a:solidFill>
                <a:latin typeface="Arial" panose="020B0604020202020204"/>
                <a:ea typeface="Arial" panose="020B0604020202020204"/>
              </a:rPr>
              <a:t>nombre de lignes de code commentées.</a:t>
            </a:r>
          </a:p>
        </p:txBody>
      </p:sp>
      <p:cxnSp>
        <p:nvCxnSpPr>
          <p:cNvPr id="2" name="Connecteur en angle 1"/>
          <p:cNvCxnSpPr/>
          <p:nvPr/>
        </p:nvCxnSpPr>
        <p:spPr>
          <a:xfrm rot="5400000" flipV="1">
            <a:off x="2997835" y="4164965"/>
            <a:ext cx="3555365" cy="560705"/>
          </a:xfrm>
          <a:prstGeom prst="bentConnector3">
            <a:avLst>
              <a:gd name="adj1" fmla="val 50009"/>
            </a:avLst>
          </a:prstGeom>
        </p:spPr>
        <p:style>
          <a:lnRef idx="2">
            <a:schemeClr val="accent1"/>
          </a:lnRef>
          <a:fillRef idx="0">
            <a:srgbClr val="FFFFFF"/>
          </a:fillRef>
          <a:effectRef idx="0">
            <a:srgbClr val="FFFFFF"/>
          </a:effectRef>
          <a:fontRef idx="minor">
            <a:schemeClr val="tx1"/>
          </a:fontRef>
        </p:style>
      </p:cxnSp>
      <p:cxnSp>
        <p:nvCxnSpPr>
          <p:cNvPr id="3" name="Connecteur en angle 2"/>
          <p:cNvCxnSpPr/>
          <p:nvPr/>
        </p:nvCxnSpPr>
        <p:spPr>
          <a:xfrm rot="5400000" flipV="1">
            <a:off x="7767955" y="4034790"/>
            <a:ext cx="3514090" cy="781050"/>
          </a:xfrm>
          <a:prstGeom prst="bentConnector3">
            <a:avLst>
              <a:gd name="adj1" fmla="val 50018"/>
            </a:avLst>
          </a:prstGeom>
        </p:spPr>
        <p:style>
          <a:lnRef idx="2">
            <a:schemeClr val="accent1"/>
          </a:lnRef>
          <a:fillRef idx="0">
            <a:srgbClr val="FFFFFF"/>
          </a:fillRef>
          <a:effectRef idx="0">
            <a:srgbClr val="FFFFFF"/>
          </a:effectRef>
          <a:fontRef idx="minor">
            <a:schemeClr val="tx1"/>
          </a:fontRef>
        </p:style>
      </p:cxnSp>
      <p:sp>
        <p:nvSpPr>
          <p:cNvPr id="4" name="Rectangle 3">
            <a:extLst>
              <a:ext uri="{FF2B5EF4-FFF2-40B4-BE49-F238E27FC236}">
                <a16:creationId xmlns:a16="http://schemas.microsoft.com/office/drawing/2014/main" id="{F5579DBF-42F7-2CAA-652C-E6E64D20A90C}"/>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416600" y="233839"/>
            <a:ext cx="7556421" cy="1417558"/>
          </a:xfrm>
          <a:prstGeom prst="rect">
            <a:avLst/>
          </a:prstGeom>
          <a:noFill/>
        </p:spPr>
        <p:txBody>
          <a:bodyPr wrap="square" lIns="0" tIns="0" rIns="0" bIns="0" rtlCol="0" anchor="t"/>
          <a:lstStyle/>
          <a:p>
            <a:pPr marL="0" indent="0">
              <a:lnSpc>
                <a:spcPts val="5550"/>
              </a:lnSpc>
              <a:buNone/>
            </a:pPr>
            <a:r>
              <a:rPr lang="en-US" sz="4450" b="1" kern="0" spc="-134" dirty="0">
                <a:solidFill>
                  <a:srgbClr val="00B0F0"/>
                </a:solidFill>
                <a:latin typeface="Calibri" panose="020F0502020204030204" charset="0"/>
                <a:ea typeface="Inter Bold" pitchFamily="34" charset="-122"/>
                <a:cs typeface="Calibri" panose="020F0502020204030204" charset="0"/>
              </a:rPr>
              <a:t>Duplication du code: identifier les redondances</a:t>
            </a:r>
          </a:p>
        </p:txBody>
      </p:sp>
      <p:sp>
        <p:nvSpPr>
          <p:cNvPr id="4" name="Shape 1"/>
          <p:cNvSpPr/>
          <p:nvPr/>
        </p:nvSpPr>
        <p:spPr>
          <a:xfrm>
            <a:off x="379770" y="2096849"/>
            <a:ext cx="510302" cy="51030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5" name="Text 2"/>
          <p:cNvSpPr/>
          <p:nvPr/>
        </p:nvSpPr>
        <p:spPr>
          <a:xfrm>
            <a:off x="566579" y="2181860"/>
            <a:ext cx="136565" cy="340281"/>
          </a:xfrm>
          <a:prstGeom prst="rect">
            <a:avLst/>
          </a:prstGeom>
          <a:noFill/>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116886" y="2096849"/>
            <a:ext cx="2835235" cy="354330"/>
          </a:xfrm>
          <a:prstGeom prst="rect">
            <a:avLst/>
          </a:prstGeom>
          <a:noFill/>
        </p:spPr>
        <p:txBody>
          <a:bodyPr wrap="none" lIns="0" tIns="0" rIns="0" bIns="0" rtlCol="0" anchor="t"/>
          <a:lstStyle/>
          <a:p>
            <a:pPr marL="0" indent="0">
              <a:lnSpc>
                <a:spcPts val="2750"/>
              </a:lnSpc>
              <a:buNone/>
            </a:pPr>
            <a:r>
              <a:rPr lang="en-US" sz="2200" b="1" kern="0" spc="-67" dirty="0">
                <a:solidFill>
                  <a:srgbClr val="0070C0"/>
                </a:solidFill>
                <a:latin typeface="Calibri" panose="020F0502020204030204" charset="0"/>
                <a:ea typeface="Inter Bold" pitchFamily="34" charset="-122"/>
                <a:cs typeface="Calibri" panose="020F0502020204030204" charset="0"/>
              </a:rPr>
              <a:t>Duplicated blocks</a:t>
            </a:r>
          </a:p>
        </p:txBody>
      </p:sp>
      <p:sp>
        <p:nvSpPr>
          <p:cNvPr id="7" name="Text 4"/>
          <p:cNvSpPr/>
          <p:nvPr/>
        </p:nvSpPr>
        <p:spPr>
          <a:xfrm>
            <a:off x="1116886" y="2587268"/>
            <a:ext cx="2927747" cy="725805"/>
          </a:xfrm>
          <a:prstGeom prst="rect">
            <a:avLst/>
          </a:prstGeom>
          <a:noFill/>
        </p:spPr>
        <p:txBody>
          <a:bodyPr wrap="square" lIns="0" tIns="0" rIns="0" bIns="0" rtlCol="0" anchor="t"/>
          <a:lstStyle/>
          <a:p>
            <a:pPr marL="0" indent="0">
              <a:lnSpc>
                <a:spcPts val="2850"/>
              </a:lnSpc>
              <a:buNone/>
            </a:pPr>
            <a:r>
              <a:rPr lang="en-US" altLang="fr-FR" dirty="0">
                <a:solidFill>
                  <a:schemeClr val="tx1">
                    <a:lumMod val="95000"/>
                    <a:lumOff val="5000"/>
                  </a:schemeClr>
                </a:solidFill>
              </a:rPr>
              <a:t>nombre de blocs de lignes dupliqu</a:t>
            </a:r>
            <a:r>
              <a:rPr lang="en-US" altLang="en-US" dirty="0">
                <a:solidFill>
                  <a:schemeClr val="tx1">
                    <a:lumMod val="95000"/>
                    <a:lumOff val="5000"/>
                  </a:schemeClr>
                </a:solidFill>
              </a:rPr>
              <a:t>é</a:t>
            </a:r>
            <a:r>
              <a:rPr lang="en-US" altLang="fr-FR" dirty="0">
                <a:solidFill>
                  <a:schemeClr val="tx1">
                    <a:lumMod val="95000"/>
                    <a:lumOff val="5000"/>
                  </a:schemeClr>
                </a:solidFill>
              </a:rPr>
              <a:t>s. Un bloc de code est consid</a:t>
            </a:r>
            <a:r>
              <a:rPr lang="en-US" altLang="en-US" dirty="0">
                <a:solidFill>
                  <a:schemeClr val="tx1">
                    <a:lumMod val="95000"/>
                    <a:lumOff val="5000"/>
                  </a:schemeClr>
                </a:solidFill>
              </a:rPr>
              <a:t>é</a:t>
            </a:r>
            <a:r>
              <a:rPr lang="en-US" altLang="fr-FR" dirty="0">
                <a:solidFill>
                  <a:schemeClr val="tx1">
                    <a:lumMod val="95000"/>
                    <a:lumOff val="5000"/>
                  </a:schemeClr>
                </a:solidFill>
              </a:rPr>
              <a:t>r</a:t>
            </a:r>
            <a:r>
              <a:rPr lang="en-US" altLang="en-US" dirty="0">
                <a:solidFill>
                  <a:schemeClr val="tx1">
                    <a:lumMod val="95000"/>
                    <a:lumOff val="5000"/>
                  </a:schemeClr>
                </a:solidFill>
              </a:rPr>
              <a:t>é</a:t>
            </a:r>
            <a:r>
              <a:rPr lang="en-US" altLang="fr-FR" dirty="0">
                <a:solidFill>
                  <a:schemeClr val="tx1">
                    <a:lumMod val="95000"/>
                    <a:lumOff val="5000"/>
                  </a:schemeClr>
                </a:solidFill>
              </a:rPr>
              <a:t> comme dupliqu</a:t>
            </a:r>
            <a:r>
              <a:rPr lang="en-US" altLang="en-US" dirty="0">
                <a:solidFill>
                  <a:schemeClr val="tx1">
                    <a:lumMod val="95000"/>
                    <a:lumOff val="5000"/>
                  </a:schemeClr>
                </a:solidFill>
              </a:rPr>
              <a:t>é</a:t>
            </a:r>
            <a:r>
              <a:rPr lang="en-US" altLang="fr-FR" dirty="0">
                <a:solidFill>
                  <a:schemeClr val="tx1">
                    <a:lumMod val="95000"/>
                    <a:lumOff val="5000"/>
                  </a:schemeClr>
                </a:solidFill>
              </a:rPr>
              <a:t> s’il y a au moins 100 tokens</a:t>
            </a:r>
          </a:p>
          <a:p>
            <a:pPr marL="0" indent="0">
              <a:lnSpc>
                <a:spcPts val="2850"/>
              </a:lnSpc>
              <a:buNone/>
            </a:pPr>
            <a:r>
              <a:rPr lang="en-US" altLang="fr-FR" dirty="0">
                <a:solidFill>
                  <a:schemeClr val="tx1">
                    <a:lumMod val="95000"/>
                    <a:lumOff val="5000"/>
                  </a:schemeClr>
                </a:solidFill>
              </a:rPr>
              <a:t>successifs dupliqu</a:t>
            </a:r>
            <a:r>
              <a:rPr lang="en-US" altLang="en-US" dirty="0">
                <a:solidFill>
                  <a:schemeClr val="tx1">
                    <a:lumMod val="95000"/>
                    <a:lumOff val="5000"/>
                  </a:schemeClr>
                </a:solidFill>
              </a:rPr>
              <a:t>é</a:t>
            </a:r>
            <a:r>
              <a:rPr lang="en-US" altLang="fr-FR" dirty="0">
                <a:solidFill>
                  <a:schemeClr val="tx1">
                    <a:lumMod val="95000"/>
                    <a:lumOff val="5000"/>
                  </a:schemeClr>
                </a:solidFill>
              </a:rPr>
              <a:t>s sur 10 lignes de code (PHP, JavaScript</a:t>
            </a:r>
          </a:p>
        </p:txBody>
      </p:sp>
      <p:sp>
        <p:nvSpPr>
          <p:cNvPr id="8" name="Shape 5"/>
          <p:cNvSpPr/>
          <p:nvPr/>
        </p:nvSpPr>
        <p:spPr>
          <a:xfrm>
            <a:off x="4271447" y="2096849"/>
            <a:ext cx="510302" cy="51030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9" name="Text 6"/>
          <p:cNvSpPr/>
          <p:nvPr/>
        </p:nvSpPr>
        <p:spPr>
          <a:xfrm>
            <a:off x="4424561" y="2181860"/>
            <a:ext cx="204073" cy="340281"/>
          </a:xfrm>
          <a:prstGeom prst="rect">
            <a:avLst/>
          </a:prstGeom>
          <a:noFill/>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008563" y="2096849"/>
            <a:ext cx="2835235" cy="354330"/>
          </a:xfrm>
          <a:prstGeom prst="rect">
            <a:avLst/>
          </a:prstGeom>
          <a:noFill/>
        </p:spPr>
        <p:txBody>
          <a:bodyPr wrap="none" lIns="0" tIns="0" rIns="0" bIns="0" rtlCol="0" anchor="t"/>
          <a:lstStyle/>
          <a:p>
            <a:pPr marL="0" indent="0">
              <a:lnSpc>
                <a:spcPts val="2750"/>
              </a:lnSpc>
              <a:buNone/>
            </a:pPr>
            <a:r>
              <a:rPr lang="en-US" sz="2200" b="1" kern="0" spc="-67" dirty="0">
                <a:solidFill>
                  <a:srgbClr val="0070C0"/>
                </a:solidFill>
                <a:latin typeface="Calibri" panose="020F0502020204030204" charset="0"/>
                <a:ea typeface="Inter Bold" pitchFamily="34" charset="-122"/>
                <a:cs typeface="Calibri" panose="020F0502020204030204" charset="0"/>
              </a:rPr>
              <a:t>Duplicated files</a:t>
            </a:r>
          </a:p>
        </p:txBody>
      </p:sp>
      <p:sp>
        <p:nvSpPr>
          <p:cNvPr id="11" name="Text 8"/>
          <p:cNvSpPr/>
          <p:nvPr/>
        </p:nvSpPr>
        <p:spPr>
          <a:xfrm>
            <a:off x="5008563" y="2587268"/>
            <a:ext cx="2927747" cy="1088708"/>
          </a:xfrm>
          <a:prstGeom prst="rect">
            <a:avLst/>
          </a:prstGeom>
          <a:noFill/>
        </p:spPr>
        <p:txBody>
          <a:bodyPr wrap="square" lIns="0" tIns="0" rIns="0" bIns="0" rtlCol="0" anchor="t"/>
          <a:lstStyle/>
          <a:p>
            <a:pPr marL="0" indent="0">
              <a:lnSpc>
                <a:spcPts val="2850"/>
              </a:lnSpc>
              <a:buNone/>
            </a:pPr>
            <a:r>
              <a:rPr lang="en-US" altLang="fr-FR" sz="1750" dirty="0">
                <a:solidFill>
                  <a:schemeClr val="tx1">
                    <a:lumMod val="95000"/>
                    <a:lumOff val="5000"/>
                  </a:schemeClr>
                </a:solidFill>
              </a:rPr>
              <a:t>nombre de fichiers impliqu</a:t>
            </a:r>
            <a:r>
              <a:rPr lang="en-US" altLang="en-US" sz="1750" dirty="0">
                <a:solidFill>
                  <a:schemeClr val="tx1">
                    <a:lumMod val="95000"/>
                    <a:lumOff val="5000"/>
                  </a:schemeClr>
                </a:solidFill>
              </a:rPr>
              <a:t>é</a:t>
            </a:r>
            <a:r>
              <a:rPr lang="en-US" altLang="fr-FR" sz="1750" dirty="0">
                <a:solidFill>
                  <a:schemeClr val="tx1">
                    <a:lumMod val="95000"/>
                    <a:lumOff val="5000"/>
                  </a:schemeClr>
                </a:solidFill>
              </a:rPr>
              <a:t>s dans des duplications</a:t>
            </a:r>
          </a:p>
        </p:txBody>
      </p:sp>
      <p:sp>
        <p:nvSpPr>
          <p:cNvPr id="12" name="Shape 9"/>
          <p:cNvSpPr/>
          <p:nvPr/>
        </p:nvSpPr>
        <p:spPr>
          <a:xfrm>
            <a:off x="379770" y="5147270"/>
            <a:ext cx="510302" cy="510302"/>
          </a:xfrm>
          <a:prstGeom prst="roundRect">
            <a:avLst>
              <a:gd name="adj" fmla="val 18669"/>
            </a:avLst>
          </a:prstGeom>
          <a:solidFill>
            <a:srgbClr val="DADBF1"/>
          </a:solidFill>
          <a:ln w="7620">
            <a:solidFill>
              <a:srgbClr val="C0C1D7"/>
            </a:solidFill>
            <a:prstDash val="solid"/>
          </a:ln>
        </p:spPr>
        <p:txBody>
          <a:bodyPr/>
          <a:lstStyle/>
          <a:p>
            <a:endParaRPr lang="fr-FR"/>
          </a:p>
        </p:txBody>
      </p:sp>
      <p:sp>
        <p:nvSpPr>
          <p:cNvPr id="13" name="Text 10"/>
          <p:cNvSpPr/>
          <p:nvPr/>
        </p:nvSpPr>
        <p:spPr>
          <a:xfrm>
            <a:off x="530146" y="5232281"/>
            <a:ext cx="209431" cy="340281"/>
          </a:xfrm>
          <a:prstGeom prst="rect">
            <a:avLst/>
          </a:prstGeom>
          <a:noFill/>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1116886" y="5147270"/>
            <a:ext cx="2835235" cy="354330"/>
          </a:xfrm>
          <a:prstGeom prst="rect">
            <a:avLst/>
          </a:prstGeom>
          <a:noFill/>
        </p:spPr>
        <p:txBody>
          <a:bodyPr wrap="none" lIns="0" tIns="0" rIns="0" bIns="0" rtlCol="0" anchor="t"/>
          <a:lstStyle/>
          <a:p>
            <a:pPr marL="0" indent="0">
              <a:lnSpc>
                <a:spcPts val="2750"/>
              </a:lnSpc>
              <a:buNone/>
            </a:pPr>
            <a:r>
              <a:rPr lang="en-US" sz="2200" b="1" kern="0" spc="-67" dirty="0">
                <a:solidFill>
                  <a:srgbClr val="0070C0"/>
                </a:solidFill>
                <a:latin typeface="Calibri" panose="020F0502020204030204" charset="0"/>
                <a:ea typeface="Inter Bold" pitchFamily="34" charset="-122"/>
                <a:cs typeface="Calibri" panose="020F0502020204030204" charset="0"/>
              </a:rPr>
              <a:t>Duplicated lines</a:t>
            </a:r>
          </a:p>
        </p:txBody>
      </p:sp>
      <p:sp>
        <p:nvSpPr>
          <p:cNvPr id="15" name="Text 12"/>
          <p:cNvSpPr/>
          <p:nvPr/>
        </p:nvSpPr>
        <p:spPr>
          <a:xfrm>
            <a:off x="739696" y="5798979"/>
            <a:ext cx="6819305" cy="362903"/>
          </a:xfrm>
          <a:prstGeom prst="rect">
            <a:avLst/>
          </a:prstGeom>
          <a:noFill/>
        </p:spPr>
        <p:txBody>
          <a:bodyPr wrap="none" lIns="0" tIns="0" rIns="0" bIns="0" rtlCol="0" anchor="t"/>
          <a:lstStyle/>
          <a:p>
            <a:pPr marL="0" indent="0" algn="l">
              <a:lnSpc>
                <a:spcPts val="2850"/>
              </a:lnSpc>
              <a:buNone/>
            </a:pPr>
            <a:r>
              <a:rPr lang="fr-FR" altLang="en-US" kern="0" spc="-36" dirty="0">
                <a:solidFill>
                  <a:srgbClr val="272525"/>
                </a:solidFill>
                <a:latin typeface="Inter" pitchFamily="34" charset="0"/>
                <a:ea typeface="Inter" pitchFamily="34" charset="-122"/>
                <a:cs typeface="Inter" pitchFamily="34" charset="-120"/>
              </a:rPr>
              <a:t>  </a:t>
            </a:r>
            <a:r>
              <a:rPr lang="fr-FR" altLang="en-US" kern="0" spc="-36" dirty="0">
                <a:solidFill>
                  <a:srgbClr val="272525"/>
                </a:solidFill>
                <a:latin typeface="Calibri" panose="020F0502020204030204" charset="0"/>
                <a:ea typeface="Inter" pitchFamily="34" charset="-122"/>
                <a:cs typeface="Calibri" panose="020F0502020204030204" charset="0"/>
              </a:rPr>
              <a:t> </a:t>
            </a:r>
            <a:r>
              <a:rPr lang="en-US" kern="0" spc="-36" dirty="0">
                <a:solidFill>
                  <a:srgbClr val="272525"/>
                </a:solidFill>
                <a:latin typeface="Calibri" panose="020F0502020204030204" charset="0"/>
                <a:ea typeface="Inter" pitchFamily="34" charset="-122"/>
                <a:cs typeface="Calibri" panose="020F0502020204030204" charset="0"/>
              </a:rPr>
              <a:t>Nombre de lignes impliquées dans des duplications</a:t>
            </a:r>
            <a:r>
              <a:rPr lang="fr-FR" altLang="en-US" kern="0" spc="-36" dirty="0">
                <a:solidFill>
                  <a:srgbClr val="272525"/>
                </a:solidFill>
                <a:latin typeface="Calibri" panose="020F0502020204030204" charset="0"/>
                <a:ea typeface="Inter" pitchFamily="34" charset="-122"/>
                <a:cs typeface="Calibri" panose="020F0502020204030204" charset="0"/>
              </a:rPr>
              <a:t>  </a:t>
            </a:r>
          </a:p>
          <a:p>
            <a:pPr marL="0" indent="0" algn="l">
              <a:lnSpc>
                <a:spcPts val="2850"/>
              </a:lnSpc>
              <a:buNone/>
            </a:pPr>
            <a:r>
              <a:rPr lang="fr-FR" altLang="en-US" kern="0" spc="-36" dirty="0">
                <a:solidFill>
                  <a:srgbClr val="272525"/>
                </a:solidFill>
                <a:latin typeface="Calibri" panose="020F0502020204030204" charset="0"/>
                <a:ea typeface="Inter" pitchFamily="34" charset="-122"/>
                <a:cs typeface="Calibri" panose="020F0502020204030204" charset="0"/>
              </a:rPr>
              <a:t> </a:t>
            </a:r>
            <a:r>
              <a:rPr lang="en-US" altLang="fr-FR" kern="0" spc="-36" dirty="0">
                <a:solidFill>
                  <a:srgbClr val="272525"/>
                </a:solidFill>
                <a:latin typeface="Calibri" panose="020F0502020204030204" charset="0"/>
                <a:ea typeface="Inter" pitchFamily="34" charset="-122"/>
                <a:cs typeface="Calibri" panose="020F0502020204030204" charset="0"/>
              </a:rPr>
              <a:t> densit</a:t>
            </a:r>
            <a:r>
              <a:rPr lang="en-US" altLang="en-US" kern="0" spc="-36" dirty="0">
                <a:solidFill>
                  <a:srgbClr val="272525"/>
                </a:solidFill>
                <a:latin typeface="Calibri" panose="020F0502020204030204" charset="0"/>
                <a:ea typeface="Inter" pitchFamily="34" charset="-122"/>
                <a:cs typeface="Calibri" panose="020F0502020204030204" charset="0"/>
              </a:rPr>
              <a:t>é</a:t>
            </a:r>
            <a:r>
              <a:rPr lang="en-US" altLang="fr-FR" kern="0" spc="-36" dirty="0">
                <a:solidFill>
                  <a:srgbClr val="272525"/>
                </a:solidFill>
                <a:latin typeface="Calibri" panose="020F0502020204030204" charset="0"/>
                <a:ea typeface="Inter" pitchFamily="34" charset="-122"/>
                <a:cs typeface="Calibri" panose="020F0502020204030204" charset="0"/>
              </a:rPr>
              <a:t> de duplication calcul</a:t>
            </a:r>
            <a:r>
              <a:rPr lang="en-US" altLang="en-US" kern="0" spc="-36" dirty="0">
                <a:solidFill>
                  <a:srgbClr val="272525"/>
                </a:solidFill>
                <a:latin typeface="Calibri" panose="020F0502020204030204" charset="0"/>
                <a:ea typeface="Inter" pitchFamily="34" charset="-122"/>
                <a:cs typeface="Calibri" panose="020F0502020204030204" charset="0"/>
              </a:rPr>
              <a:t>é</a:t>
            </a:r>
            <a:r>
              <a:rPr lang="en-US" altLang="fr-FR" kern="0" spc="-36" dirty="0">
                <a:solidFill>
                  <a:srgbClr val="272525"/>
                </a:solidFill>
                <a:latin typeface="Calibri" panose="020F0502020204030204" charset="0"/>
                <a:ea typeface="Inter" pitchFamily="34" charset="-122"/>
                <a:cs typeface="Calibri" panose="020F0502020204030204" charset="0"/>
              </a:rPr>
              <a:t>e par la formule : Duplicated lines / Lines * 100</a:t>
            </a:r>
          </a:p>
        </p:txBody>
      </p:sp>
      <p:pic>
        <p:nvPicPr>
          <p:cNvPr id="2" name="Image 0" descr="preencoded.png"/>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 de texte 1"/>
          <p:cNvSpPr txBox="1"/>
          <p:nvPr/>
        </p:nvSpPr>
        <p:spPr>
          <a:xfrm>
            <a:off x="551180" y="292735"/>
            <a:ext cx="10046335" cy="802640"/>
          </a:xfrm>
          <a:prstGeom prst="rect">
            <a:avLst/>
          </a:prstGeom>
          <a:noFill/>
        </p:spPr>
        <p:txBody>
          <a:bodyPr wrap="square" rtlCol="0" anchor="t">
            <a:spAutoFit/>
          </a:bodyPr>
          <a:lstStyle/>
          <a:p>
            <a:pPr marL="0" indent="0">
              <a:lnSpc>
                <a:spcPts val="5550"/>
              </a:lnSpc>
              <a:buNone/>
            </a:pPr>
            <a:r>
              <a:rPr lang="en-US" sz="4450" dirty="0">
                <a:solidFill>
                  <a:srgbClr val="00B0F0"/>
                </a:solidFill>
                <a:latin typeface="Crimson Pro Semi Bold" pitchFamily="34" charset="0"/>
                <a:ea typeface="Crimson Pro Semi Bold" pitchFamily="34" charset="-122"/>
                <a:cs typeface="Crimson Pro Semi Bold" pitchFamily="34" charset="-120"/>
                <a:sym typeface="+mn-ea"/>
              </a:rPr>
              <a:t>Mesures de Couverture de Tests</a:t>
            </a:r>
            <a:endParaRPr lang="en-US" altLang="en-US" sz="4450" dirty="0">
              <a:solidFill>
                <a:srgbClr val="00B0F0"/>
              </a:solidFill>
              <a:latin typeface="Crimson Pro Semi Bold" pitchFamily="34" charset="0"/>
              <a:ea typeface="Crimson Pro Semi Bold" pitchFamily="34" charset="-122"/>
              <a:cs typeface="Crimson Pro Semi Bold" pitchFamily="34" charset="-120"/>
              <a:sym typeface="+mn-ea"/>
            </a:endParaRPr>
          </a:p>
        </p:txBody>
      </p:sp>
      <p:sp>
        <p:nvSpPr>
          <p:cNvPr id="3" name="Text 1"/>
          <p:cNvSpPr/>
          <p:nvPr/>
        </p:nvSpPr>
        <p:spPr>
          <a:xfrm>
            <a:off x="641390" y="1542891"/>
            <a:ext cx="2992636" cy="354330"/>
          </a:xfrm>
          <a:prstGeom prst="rect">
            <a:avLst/>
          </a:prstGeom>
          <a:noFill/>
        </p:spPr>
        <p:txBody>
          <a:bodyPr wrap="none" lIns="0" tIns="0" rIns="0" bIns="0" rtlCol="0" anchor="t"/>
          <a:lstStyle/>
          <a:p>
            <a:pPr marL="0" indent="0">
              <a:lnSpc>
                <a:spcPts val="2750"/>
              </a:lnSpc>
              <a:buNone/>
            </a:pPr>
            <a:r>
              <a:rPr lang="en-US" sz="2200" b="1" dirty="0">
                <a:solidFill>
                  <a:schemeClr val="accent1"/>
                </a:solidFill>
                <a:latin typeface="Crimson Pro Semi Bold" pitchFamily="34" charset="0"/>
                <a:ea typeface="Crimson Pro Semi Bold" pitchFamily="34" charset="-122"/>
                <a:cs typeface="Crimson Pro Semi Bold" pitchFamily="34" charset="-120"/>
              </a:rPr>
              <a:t>Nombre de tests unitaires</a:t>
            </a:r>
          </a:p>
        </p:txBody>
      </p:sp>
      <p:sp>
        <p:nvSpPr>
          <p:cNvPr id="4" name="Text 2"/>
          <p:cNvSpPr/>
          <p:nvPr/>
        </p:nvSpPr>
        <p:spPr>
          <a:xfrm>
            <a:off x="641390" y="2124035"/>
            <a:ext cx="6244709" cy="362903"/>
          </a:xfrm>
          <a:prstGeom prst="rect">
            <a:avLst/>
          </a:prstGeom>
          <a:noFill/>
        </p:spPr>
        <p:txBody>
          <a:bodyPr wrap="non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Indique le nombre total de tests unitaires écrits pour le code.</a:t>
            </a:r>
            <a:endParaRPr lang="en-US" sz="1750" dirty="0"/>
          </a:p>
        </p:txBody>
      </p:sp>
      <p:sp>
        <p:nvSpPr>
          <p:cNvPr id="5" name="Text 3"/>
          <p:cNvSpPr/>
          <p:nvPr/>
        </p:nvSpPr>
        <p:spPr>
          <a:xfrm>
            <a:off x="7447121" y="1542891"/>
            <a:ext cx="2835235" cy="354330"/>
          </a:xfrm>
          <a:prstGeom prst="rect">
            <a:avLst/>
          </a:prstGeom>
          <a:noFill/>
        </p:spPr>
        <p:txBody>
          <a:bodyPr wrap="none" lIns="0" tIns="0" rIns="0" bIns="0" rtlCol="0" anchor="t"/>
          <a:lstStyle/>
          <a:p>
            <a:pPr marL="0" indent="0">
              <a:lnSpc>
                <a:spcPts val="2750"/>
              </a:lnSpc>
              <a:buNone/>
            </a:pPr>
            <a:r>
              <a:rPr lang="en-US" sz="2200" b="1" dirty="0">
                <a:solidFill>
                  <a:schemeClr val="accent1"/>
                </a:solidFill>
                <a:latin typeface="Crimson Pro Semi Bold" pitchFamily="34" charset="0"/>
                <a:ea typeface="Crimson Pro Semi Bold" pitchFamily="34" charset="-122"/>
                <a:cs typeface="Crimson Pro Semi Bold" pitchFamily="34" charset="-120"/>
              </a:rPr>
              <a:t>Tests unitaires échoués</a:t>
            </a:r>
          </a:p>
        </p:txBody>
      </p:sp>
      <p:sp>
        <p:nvSpPr>
          <p:cNvPr id="6" name="Text 4"/>
          <p:cNvSpPr/>
          <p:nvPr/>
        </p:nvSpPr>
        <p:spPr>
          <a:xfrm>
            <a:off x="7447121" y="2124035"/>
            <a:ext cx="6244709" cy="725805"/>
          </a:xfrm>
          <a:prstGeom prst="rect">
            <a:avLst/>
          </a:prstGeom>
          <a:noFill/>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Indique le nombre de tests unitaires qui n'ont pas réussi à valider les conditions attendues.</a:t>
            </a:r>
            <a:endParaRPr lang="en-US" sz="1750" dirty="0"/>
          </a:p>
        </p:txBody>
      </p:sp>
      <p:sp>
        <p:nvSpPr>
          <p:cNvPr id="7" name="Text 1"/>
          <p:cNvSpPr/>
          <p:nvPr/>
        </p:nvSpPr>
        <p:spPr>
          <a:xfrm>
            <a:off x="641390" y="3416141"/>
            <a:ext cx="3477697" cy="354330"/>
          </a:xfrm>
          <a:prstGeom prst="rect">
            <a:avLst/>
          </a:prstGeom>
          <a:noFill/>
        </p:spPr>
        <p:txBody>
          <a:bodyPr wrap="none" lIns="0" tIns="0" rIns="0" bIns="0" rtlCol="0" anchor="t"/>
          <a:lstStyle/>
          <a:p>
            <a:pPr marL="0" indent="0">
              <a:lnSpc>
                <a:spcPts val="2750"/>
              </a:lnSpc>
              <a:buNone/>
            </a:pPr>
            <a:r>
              <a:rPr lang="en-US" sz="2200" b="1" dirty="0">
                <a:solidFill>
                  <a:schemeClr val="accent1"/>
                </a:solidFill>
                <a:latin typeface="Crimson Pro Semi Bold" pitchFamily="34" charset="0"/>
                <a:ea typeface="Crimson Pro Semi Bold" pitchFamily="34" charset="-122"/>
                <a:cs typeface="Crimson Pro Semi Bold" pitchFamily="34" charset="-120"/>
              </a:rPr>
              <a:t>Exceptions lors de l'exécution</a:t>
            </a:r>
          </a:p>
        </p:txBody>
      </p:sp>
      <p:sp>
        <p:nvSpPr>
          <p:cNvPr id="8" name="Text 2"/>
          <p:cNvSpPr/>
          <p:nvPr/>
        </p:nvSpPr>
        <p:spPr>
          <a:xfrm>
            <a:off x="641390" y="3997285"/>
            <a:ext cx="6244709" cy="725805"/>
          </a:xfrm>
          <a:prstGeom prst="rect">
            <a:avLst/>
          </a:prstGeom>
          <a:noFill/>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Indique le nombre de cas où des exceptions ont été levées lors de l'exécution des tests unitaires.</a:t>
            </a:r>
            <a:endParaRPr lang="en-US" sz="1750" dirty="0"/>
          </a:p>
        </p:txBody>
      </p:sp>
      <p:sp>
        <p:nvSpPr>
          <p:cNvPr id="9" name="Text 3"/>
          <p:cNvSpPr/>
          <p:nvPr/>
        </p:nvSpPr>
        <p:spPr>
          <a:xfrm>
            <a:off x="7447121" y="3416141"/>
            <a:ext cx="2835235" cy="354330"/>
          </a:xfrm>
          <a:prstGeom prst="rect">
            <a:avLst/>
          </a:prstGeom>
          <a:noFill/>
        </p:spPr>
        <p:txBody>
          <a:bodyPr wrap="none" lIns="0" tIns="0" rIns="0" bIns="0" rtlCol="0" anchor="t"/>
          <a:lstStyle/>
          <a:p>
            <a:pPr marL="0" indent="0">
              <a:lnSpc>
                <a:spcPts val="2750"/>
              </a:lnSpc>
              <a:buNone/>
            </a:pPr>
            <a:r>
              <a:rPr lang="en-US" sz="2200" b="1" dirty="0">
                <a:solidFill>
                  <a:schemeClr val="accent1"/>
                </a:solidFill>
                <a:latin typeface="Crimson Pro Semi Bold" pitchFamily="34" charset="0"/>
                <a:ea typeface="Crimson Pro Semi Bold" pitchFamily="34" charset="-122"/>
                <a:cs typeface="Crimson Pro Semi Bold" pitchFamily="34" charset="-120"/>
              </a:rPr>
              <a:t>Lignes non couvertes</a:t>
            </a:r>
          </a:p>
        </p:txBody>
      </p:sp>
      <p:sp>
        <p:nvSpPr>
          <p:cNvPr id="10" name="Text 4"/>
          <p:cNvSpPr/>
          <p:nvPr/>
        </p:nvSpPr>
        <p:spPr>
          <a:xfrm>
            <a:off x="7447121" y="3997285"/>
            <a:ext cx="6244709" cy="725805"/>
          </a:xfrm>
          <a:prstGeom prst="rect">
            <a:avLst/>
          </a:prstGeom>
          <a:noFill/>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Indique les lignes de code qui n'ont pas été exécutées par les tests unitaires, signalant des zones non testées.</a:t>
            </a:r>
            <a:endParaRPr lang="en-US" sz="1750" dirty="0"/>
          </a:p>
        </p:txBody>
      </p:sp>
      <p:sp>
        <p:nvSpPr>
          <p:cNvPr id="11" name="Text 1"/>
          <p:cNvSpPr/>
          <p:nvPr/>
        </p:nvSpPr>
        <p:spPr>
          <a:xfrm>
            <a:off x="631865" y="5289550"/>
            <a:ext cx="3002280" cy="354330"/>
          </a:xfrm>
          <a:prstGeom prst="rect">
            <a:avLst/>
          </a:prstGeom>
          <a:noFill/>
        </p:spPr>
        <p:txBody>
          <a:bodyPr wrap="none" lIns="0" tIns="0" rIns="0" bIns="0" rtlCol="0" anchor="t"/>
          <a:lstStyle/>
          <a:p>
            <a:pPr marL="0" indent="0">
              <a:lnSpc>
                <a:spcPts val="2750"/>
              </a:lnSpc>
              <a:buNone/>
            </a:pPr>
            <a:r>
              <a:rPr lang="en-US" sz="2200" b="1" dirty="0">
                <a:solidFill>
                  <a:schemeClr val="accent1"/>
                </a:solidFill>
                <a:latin typeface="Crimson Pro Semi Bold" pitchFamily="34" charset="0"/>
                <a:ea typeface="Crimson Pro Semi Bold" pitchFamily="34" charset="-122"/>
                <a:cs typeface="Crimson Pro Semi Bold" pitchFamily="34" charset="-120"/>
              </a:rPr>
              <a:t>Conditions non couvertes</a:t>
            </a:r>
          </a:p>
        </p:txBody>
      </p:sp>
      <p:sp>
        <p:nvSpPr>
          <p:cNvPr id="12" name="Text 2"/>
          <p:cNvSpPr/>
          <p:nvPr/>
        </p:nvSpPr>
        <p:spPr>
          <a:xfrm>
            <a:off x="631865" y="5870694"/>
            <a:ext cx="6244709" cy="1088708"/>
          </a:xfrm>
          <a:prstGeom prst="rect">
            <a:avLst/>
          </a:prstGeom>
          <a:noFill/>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Indique les conditions dans les instructions conditionnelles (if, switch) qui n'ont pas été évaluées à true ou à false par les tests.</a:t>
            </a:r>
            <a:endParaRPr lang="en-US" sz="1750" dirty="0"/>
          </a:p>
        </p:txBody>
      </p:sp>
      <p:sp>
        <p:nvSpPr>
          <p:cNvPr id="13" name="Text 3"/>
          <p:cNvSpPr/>
          <p:nvPr/>
        </p:nvSpPr>
        <p:spPr>
          <a:xfrm>
            <a:off x="7437596" y="5289550"/>
            <a:ext cx="2835235" cy="354330"/>
          </a:xfrm>
          <a:prstGeom prst="rect">
            <a:avLst/>
          </a:prstGeom>
          <a:noFill/>
        </p:spPr>
        <p:txBody>
          <a:bodyPr wrap="none" lIns="0" tIns="0" rIns="0" bIns="0" rtlCol="0" anchor="t"/>
          <a:lstStyle/>
          <a:p>
            <a:pPr marL="0" indent="0">
              <a:lnSpc>
                <a:spcPts val="2750"/>
              </a:lnSpc>
              <a:buNone/>
            </a:pPr>
            <a:r>
              <a:rPr lang="en-US" sz="2200" b="1" dirty="0">
                <a:solidFill>
                  <a:schemeClr val="accent1"/>
                </a:solidFill>
                <a:latin typeface="Crimson Pro Semi Bold" pitchFamily="34" charset="0"/>
                <a:ea typeface="Crimson Pro Semi Bold" pitchFamily="34" charset="-122"/>
                <a:cs typeface="Crimson Pro Semi Bold" pitchFamily="34" charset="-120"/>
              </a:rPr>
              <a:t>Couverture</a:t>
            </a:r>
          </a:p>
        </p:txBody>
      </p:sp>
      <p:sp>
        <p:nvSpPr>
          <p:cNvPr id="14" name="Text 4"/>
          <p:cNvSpPr/>
          <p:nvPr/>
        </p:nvSpPr>
        <p:spPr>
          <a:xfrm>
            <a:off x="7437596" y="5870694"/>
            <a:ext cx="6244709" cy="1088708"/>
          </a:xfrm>
          <a:prstGeom prst="rect">
            <a:avLst/>
          </a:prstGeom>
          <a:noFill/>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Le ratio entre les éléments du code couverts par les tests et le total des éléments du code. Il donne une vue d'ensemble de la couverture.</a:t>
            </a:r>
            <a:endParaRPr lang="en-US" sz="1750" dirty="0"/>
          </a:p>
        </p:txBody>
      </p:sp>
      <p:sp>
        <p:nvSpPr>
          <p:cNvPr id="15" name="Zone de texte 14"/>
          <p:cNvSpPr txBox="1"/>
          <p:nvPr/>
        </p:nvSpPr>
        <p:spPr>
          <a:xfrm>
            <a:off x="13381355" y="7809865"/>
            <a:ext cx="4876800" cy="368300"/>
          </a:xfrm>
          <a:prstGeom prst="rect">
            <a:avLst/>
          </a:prstGeom>
          <a:noFill/>
        </p:spPr>
        <p:txBody>
          <a:bodyPr wrap="square" rtlCol="0">
            <a:spAutoFit/>
          </a:bodyPr>
          <a:lstStyle/>
          <a:p>
            <a:endParaRPr lang="fr-FR" altLang="en-US"/>
          </a:p>
        </p:txBody>
      </p:sp>
      <p:cxnSp>
        <p:nvCxnSpPr>
          <p:cNvPr id="16" name="Connecteur droit 15"/>
          <p:cNvCxnSpPr/>
          <p:nvPr/>
        </p:nvCxnSpPr>
        <p:spPr>
          <a:xfrm>
            <a:off x="7181850" y="1444625"/>
            <a:ext cx="0" cy="6054725"/>
          </a:xfrm>
          <a:prstGeom prst="line">
            <a:avLst/>
          </a:prstGeom>
        </p:spPr>
        <p:style>
          <a:lnRef idx="2">
            <a:schemeClr val="accent1"/>
          </a:lnRef>
          <a:fillRef idx="0">
            <a:srgbClr val="FFFFFF"/>
          </a:fillRef>
          <a:effectRef idx="0">
            <a:srgbClr val="FFFFFF"/>
          </a:effectRef>
          <a:fontRef idx="minor">
            <a:schemeClr val="tx1"/>
          </a:fontRef>
        </p:style>
      </p:cxnSp>
      <p:sp>
        <p:nvSpPr>
          <p:cNvPr id="17" name="Rectangle 16">
            <a:extLst>
              <a:ext uri="{FF2B5EF4-FFF2-40B4-BE49-F238E27FC236}">
                <a16:creationId xmlns:a16="http://schemas.microsoft.com/office/drawing/2014/main" id="{5A477E79-BC96-56C4-EB9E-12B83055E0F8}"/>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6635" y="497840"/>
            <a:ext cx="7478673" cy="708779"/>
          </a:xfrm>
          <a:prstGeom prst="rect">
            <a:avLst/>
          </a:prstGeom>
          <a:noFill/>
        </p:spPr>
        <p:txBody>
          <a:bodyPr wrap="none" lIns="0" tIns="0" rIns="0" bIns="0" rtlCol="0" anchor="t"/>
          <a:lstStyle/>
          <a:p>
            <a:pPr marL="0" indent="0">
              <a:lnSpc>
                <a:spcPts val="5550"/>
              </a:lnSpc>
              <a:buNone/>
            </a:pPr>
            <a:r>
              <a:rPr lang="en-US" sz="4450" dirty="0">
                <a:solidFill>
                  <a:srgbClr val="00B0F0"/>
                </a:solidFill>
                <a:latin typeface="Crimson Pro Semi Bold" pitchFamily="34" charset="0"/>
                <a:ea typeface="Crimson Pro Semi Bold" pitchFamily="34" charset="-122"/>
                <a:cs typeface="Crimson Pro Semi Bold" pitchFamily="34" charset="-120"/>
              </a:rPr>
              <a:t>Mesures de Complexité du Code</a:t>
            </a:r>
          </a:p>
        </p:txBody>
      </p:sp>
      <p:pic>
        <p:nvPicPr>
          <p:cNvPr id="3" name="Image 0" descr="preencoded.png"/>
          <p:cNvPicPr>
            <a:picLocks noChangeAspect="1"/>
          </p:cNvPicPr>
          <p:nvPr/>
        </p:nvPicPr>
        <p:blipFill>
          <a:blip r:embed="rId2"/>
          <a:stretch>
            <a:fillRect/>
          </a:stretch>
        </p:blipFill>
        <p:spPr>
          <a:xfrm>
            <a:off x="4054515" y="1658342"/>
            <a:ext cx="1614011" cy="807958"/>
          </a:xfrm>
          <a:prstGeom prst="rect">
            <a:avLst/>
          </a:prstGeom>
        </p:spPr>
      </p:pic>
      <p:sp>
        <p:nvSpPr>
          <p:cNvPr id="4" name="Text 1"/>
          <p:cNvSpPr/>
          <p:nvPr/>
        </p:nvSpPr>
        <p:spPr>
          <a:xfrm>
            <a:off x="4810800" y="1922661"/>
            <a:ext cx="101322" cy="453509"/>
          </a:xfrm>
          <a:prstGeom prst="rect">
            <a:avLst/>
          </a:prstGeom>
          <a:noFill/>
        </p:spPr>
        <p:txBody>
          <a:bodyPr wrap="none" lIns="0" tIns="0" rIns="0" bIns="0" rtlCol="0" anchor="t"/>
          <a:lstStyle/>
          <a:p>
            <a:pPr marL="0" indent="0" algn="ctr">
              <a:lnSpc>
                <a:spcPts val="35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1</a:t>
            </a:r>
            <a:endParaRPr lang="en-US" sz="2200" dirty="0"/>
          </a:p>
        </p:txBody>
      </p:sp>
      <p:sp>
        <p:nvSpPr>
          <p:cNvPr id="5" name="Text 2"/>
          <p:cNvSpPr/>
          <p:nvPr/>
        </p:nvSpPr>
        <p:spPr>
          <a:xfrm>
            <a:off x="5895340" y="1885156"/>
            <a:ext cx="2086808" cy="354330"/>
          </a:xfrm>
          <a:prstGeom prst="rect">
            <a:avLst/>
          </a:prstGeom>
          <a:noFill/>
        </p:spPr>
        <p:txBody>
          <a:bodyPr wrap="none" lIns="0" tIns="0" rIns="0" bIns="0" rtlCol="0" anchor="t"/>
          <a:lstStyle/>
          <a:p>
            <a:pPr marL="0" indent="0" algn="l">
              <a:lnSpc>
                <a:spcPts val="2750"/>
              </a:lnSpc>
              <a:buNone/>
            </a:pPr>
            <a:r>
              <a:rPr lang="en-US" sz="2200" dirty="0">
                <a:solidFill>
                  <a:schemeClr val="tx1"/>
                </a:solidFill>
                <a:latin typeface="Crimson Pro Semi Bold" pitchFamily="34" charset="0"/>
                <a:ea typeface="Crimson Pro Semi Bold" pitchFamily="34" charset="-122"/>
                <a:cs typeface="Crimson Pro Semi Bold" pitchFamily="34" charset="-120"/>
              </a:rPr>
              <a:t>Complexité totale</a:t>
            </a:r>
          </a:p>
        </p:txBody>
      </p:sp>
      <p:sp>
        <p:nvSpPr>
          <p:cNvPr id="6" name="Shape 3"/>
          <p:cNvSpPr/>
          <p:nvPr/>
        </p:nvSpPr>
        <p:spPr>
          <a:xfrm>
            <a:off x="5725200" y="2479397"/>
            <a:ext cx="8861822" cy="15240"/>
          </a:xfrm>
          <a:prstGeom prst="roundRect">
            <a:avLst>
              <a:gd name="adj" fmla="val 223256"/>
            </a:avLst>
          </a:prstGeom>
          <a:solidFill>
            <a:srgbClr val="D8D4D4"/>
          </a:solidFill>
        </p:spPr>
        <p:txBody>
          <a:bodyPr/>
          <a:lstStyle/>
          <a:p>
            <a:endParaRPr lang="fr-FR"/>
          </a:p>
        </p:txBody>
      </p:sp>
      <p:pic>
        <p:nvPicPr>
          <p:cNvPr id="7" name="Image 1" descr="preencoded.png"/>
          <p:cNvPicPr>
            <a:picLocks noChangeAspect="1"/>
          </p:cNvPicPr>
          <p:nvPr/>
        </p:nvPicPr>
        <p:blipFill>
          <a:blip r:embed="rId3"/>
          <a:stretch>
            <a:fillRect/>
          </a:stretch>
        </p:blipFill>
        <p:spPr>
          <a:xfrm>
            <a:off x="3247509" y="2522974"/>
            <a:ext cx="3228022" cy="807958"/>
          </a:xfrm>
          <a:prstGeom prst="rect">
            <a:avLst/>
          </a:prstGeom>
        </p:spPr>
      </p:pic>
      <p:sp>
        <p:nvSpPr>
          <p:cNvPr id="8" name="Text 4"/>
          <p:cNvSpPr/>
          <p:nvPr/>
        </p:nvSpPr>
        <p:spPr>
          <a:xfrm>
            <a:off x="4791154" y="2700139"/>
            <a:ext cx="140613" cy="453509"/>
          </a:xfrm>
          <a:prstGeom prst="rect">
            <a:avLst/>
          </a:prstGeom>
          <a:noFill/>
        </p:spPr>
        <p:txBody>
          <a:bodyPr wrap="none" lIns="0" tIns="0" rIns="0" bIns="0" rtlCol="0" anchor="t"/>
          <a:lstStyle/>
          <a:p>
            <a:pPr marL="0" indent="0" algn="ctr">
              <a:lnSpc>
                <a:spcPts val="35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2</a:t>
            </a:r>
            <a:endParaRPr lang="en-US" sz="2200" dirty="0"/>
          </a:p>
        </p:txBody>
      </p:sp>
      <p:sp>
        <p:nvSpPr>
          <p:cNvPr id="9" name="Text 5"/>
          <p:cNvSpPr/>
          <p:nvPr/>
        </p:nvSpPr>
        <p:spPr>
          <a:xfrm>
            <a:off x="6702346" y="2749788"/>
            <a:ext cx="2904292" cy="354330"/>
          </a:xfrm>
          <a:prstGeom prst="rect">
            <a:avLst/>
          </a:prstGeom>
          <a:noFill/>
        </p:spPr>
        <p:txBody>
          <a:bodyPr wrap="none" lIns="0" tIns="0" rIns="0" bIns="0" rtlCol="0" anchor="t"/>
          <a:lstStyle/>
          <a:p>
            <a:pPr marL="0" indent="0" algn="l">
              <a:lnSpc>
                <a:spcPts val="2750"/>
              </a:lnSpc>
              <a:buNone/>
            </a:pPr>
            <a:r>
              <a:rPr lang="en-US" sz="2200" dirty="0">
                <a:solidFill>
                  <a:schemeClr val="tx1"/>
                </a:solidFill>
                <a:latin typeface="Crimson Pro Semi Bold" pitchFamily="34" charset="0"/>
                <a:ea typeface="Crimson Pro Semi Bold" pitchFamily="34" charset="-122"/>
                <a:cs typeface="Crimson Pro Semi Bold" pitchFamily="34" charset="-120"/>
              </a:rPr>
              <a:t>Complexité par méthode</a:t>
            </a:r>
          </a:p>
        </p:txBody>
      </p:sp>
      <p:sp>
        <p:nvSpPr>
          <p:cNvPr id="10" name="Shape 6"/>
          <p:cNvSpPr/>
          <p:nvPr/>
        </p:nvSpPr>
        <p:spPr>
          <a:xfrm>
            <a:off x="6532205" y="3344029"/>
            <a:ext cx="8054816" cy="15240"/>
          </a:xfrm>
          <a:prstGeom prst="roundRect">
            <a:avLst>
              <a:gd name="adj" fmla="val 223256"/>
            </a:avLst>
          </a:prstGeom>
          <a:solidFill>
            <a:srgbClr val="D8D4D4"/>
          </a:solidFill>
        </p:spPr>
        <p:txBody>
          <a:bodyPr/>
          <a:lstStyle/>
          <a:p>
            <a:endParaRPr lang="fr-FR"/>
          </a:p>
        </p:txBody>
      </p:sp>
      <p:pic>
        <p:nvPicPr>
          <p:cNvPr id="11" name="Image 2" descr="preencoded.png"/>
          <p:cNvPicPr>
            <a:picLocks noChangeAspect="1"/>
          </p:cNvPicPr>
          <p:nvPr/>
        </p:nvPicPr>
        <p:blipFill>
          <a:blip r:embed="rId4"/>
          <a:stretch>
            <a:fillRect/>
          </a:stretch>
        </p:blipFill>
        <p:spPr>
          <a:xfrm>
            <a:off x="2440503" y="3387606"/>
            <a:ext cx="4842034" cy="807958"/>
          </a:xfrm>
          <a:prstGeom prst="rect">
            <a:avLst/>
          </a:prstGeom>
        </p:spPr>
      </p:pic>
      <p:sp>
        <p:nvSpPr>
          <p:cNvPr id="12" name="Text 7"/>
          <p:cNvSpPr/>
          <p:nvPr/>
        </p:nvSpPr>
        <p:spPr>
          <a:xfrm>
            <a:off x="4793298" y="3564771"/>
            <a:ext cx="136446" cy="453509"/>
          </a:xfrm>
          <a:prstGeom prst="rect">
            <a:avLst/>
          </a:prstGeom>
          <a:noFill/>
        </p:spPr>
        <p:txBody>
          <a:bodyPr wrap="none" lIns="0" tIns="0" rIns="0" bIns="0" rtlCol="0" anchor="t"/>
          <a:lstStyle/>
          <a:p>
            <a:pPr marL="0" indent="0" algn="ctr">
              <a:lnSpc>
                <a:spcPts val="35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3</a:t>
            </a:r>
            <a:endParaRPr lang="en-US" sz="2200" dirty="0"/>
          </a:p>
        </p:txBody>
      </p:sp>
      <p:sp>
        <p:nvSpPr>
          <p:cNvPr id="13" name="Text 8"/>
          <p:cNvSpPr/>
          <p:nvPr/>
        </p:nvSpPr>
        <p:spPr>
          <a:xfrm>
            <a:off x="7509351" y="3614420"/>
            <a:ext cx="2621161" cy="354330"/>
          </a:xfrm>
          <a:prstGeom prst="rect">
            <a:avLst/>
          </a:prstGeom>
          <a:noFill/>
        </p:spPr>
        <p:txBody>
          <a:bodyPr wrap="none" lIns="0" tIns="0" rIns="0" bIns="0" rtlCol="0" anchor="t"/>
          <a:lstStyle/>
          <a:p>
            <a:pPr marL="0" indent="0" algn="l">
              <a:lnSpc>
                <a:spcPts val="2750"/>
              </a:lnSpc>
              <a:buNone/>
            </a:pPr>
            <a:r>
              <a:rPr lang="en-US" sz="2200" dirty="0">
                <a:solidFill>
                  <a:schemeClr val="tx1"/>
                </a:solidFill>
                <a:latin typeface="Crimson Pro Semi Bold" pitchFamily="34" charset="0"/>
                <a:ea typeface="Crimson Pro Semi Bold" pitchFamily="34" charset="-122"/>
                <a:cs typeface="Crimson Pro Semi Bold" pitchFamily="34" charset="-120"/>
              </a:rPr>
              <a:t>Complexité par fichier</a:t>
            </a:r>
          </a:p>
        </p:txBody>
      </p:sp>
      <p:sp>
        <p:nvSpPr>
          <p:cNvPr id="14" name="Shape 9"/>
          <p:cNvSpPr/>
          <p:nvPr/>
        </p:nvSpPr>
        <p:spPr>
          <a:xfrm>
            <a:off x="7339211" y="4208661"/>
            <a:ext cx="7247811" cy="15240"/>
          </a:xfrm>
          <a:prstGeom prst="roundRect">
            <a:avLst>
              <a:gd name="adj" fmla="val 223256"/>
            </a:avLst>
          </a:prstGeom>
          <a:solidFill>
            <a:srgbClr val="D8D4D4"/>
          </a:solidFill>
        </p:spPr>
        <p:txBody>
          <a:bodyPr/>
          <a:lstStyle/>
          <a:p>
            <a:endParaRPr lang="fr-FR"/>
          </a:p>
        </p:txBody>
      </p:sp>
      <p:pic>
        <p:nvPicPr>
          <p:cNvPr id="15" name="Image 3" descr="preencoded.png"/>
          <p:cNvPicPr>
            <a:picLocks noChangeAspect="1"/>
          </p:cNvPicPr>
          <p:nvPr/>
        </p:nvPicPr>
        <p:blipFill>
          <a:blip r:embed="rId5"/>
          <a:stretch>
            <a:fillRect/>
          </a:stretch>
        </p:blipFill>
        <p:spPr>
          <a:xfrm>
            <a:off x="1634014" y="4252238"/>
            <a:ext cx="6456164" cy="807958"/>
          </a:xfrm>
          <a:prstGeom prst="rect">
            <a:avLst/>
          </a:prstGeom>
        </p:spPr>
      </p:pic>
      <p:sp>
        <p:nvSpPr>
          <p:cNvPr id="16" name="Text 10"/>
          <p:cNvSpPr/>
          <p:nvPr/>
        </p:nvSpPr>
        <p:spPr>
          <a:xfrm>
            <a:off x="4786630" y="4429403"/>
            <a:ext cx="149543" cy="453509"/>
          </a:xfrm>
          <a:prstGeom prst="rect">
            <a:avLst/>
          </a:prstGeom>
          <a:noFill/>
        </p:spPr>
        <p:txBody>
          <a:bodyPr wrap="none" lIns="0" tIns="0" rIns="0" bIns="0" rtlCol="0" anchor="t"/>
          <a:lstStyle/>
          <a:p>
            <a:pPr marL="0" indent="0" algn="ctr">
              <a:lnSpc>
                <a:spcPts val="35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4</a:t>
            </a:r>
            <a:endParaRPr lang="en-US" sz="2200" dirty="0"/>
          </a:p>
        </p:txBody>
      </p:sp>
      <p:sp>
        <p:nvSpPr>
          <p:cNvPr id="17" name="Text 11"/>
          <p:cNvSpPr/>
          <p:nvPr/>
        </p:nvSpPr>
        <p:spPr>
          <a:xfrm>
            <a:off x="8316357" y="4479052"/>
            <a:ext cx="2547104" cy="354330"/>
          </a:xfrm>
          <a:prstGeom prst="rect">
            <a:avLst/>
          </a:prstGeom>
          <a:noFill/>
        </p:spPr>
        <p:txBody>
          <a:bodyPr wrap="none" lIns="0" tIns="0" rIns="0" bIns="0" rtlCol="0" anchor="t"/>
          <a:lstStyle/>
          <a:p>
            <a:pPr marL="0" indent="0" algn="l">
              <a:lnSpc>
                <a:spcPts val="2750"/>
              </a:lnSpc>
              <a:buNone/>
            </a:pPr>
            <a:r>
              <a:rPr lang="en-US" sz="2200" dirty="0">
                <a:solidFill>
                  <a:schemeClr val="tx1"/>
                </a:solidFill>
                <a:latin typeface="Crimson Pro Semi Bold" pitchFamily="34" charset="0"/>
                <a:ea typeface="Crimson Pro Semi Bold" pitchFamily="34" charset="-122"/>
                <a:cs typeface="Crimson Pro Semi Bold" pitchFamily="34" charset="-120"/>
              </a:rPr>
              <a:t>Complexité par classe</a:t>
            </a:r>
          </a:p>
        </p:txBody>
      </p:sp>
      <p:sp>
        <p:nvSpPr>
          <p:cNvPr id="18" name="Zone de texte 17"/>
          <p:cNvSpPr txBox="1"/>
          <p:nvPr/>
        </p:nvSpPr>
        <p:spPr>
          <a:xfrm>
            <a:off x="836295" y="5793740"/>
            <a:ext cx="11402060" cy="1322070"/>
          </a:xfrm>
          <a:prstGeom prst="rect">
            <a:avLst/>
          </a:prstGeom>
        </p:spPr>
        <p:txBody>
          <a:bodyPr wrap="square">
            <a:spAutoFit/>
          </a:bodyPr>
          <a:lstStyle/>
          <a:p>
            <a:r>
              <a:rPr lang="en-US" altLang="zh-CN" sz="2000" b="1">
                <a:solidFill>
                  <a:srgbClr val="000000"/>
                </a:solidFill>
                <a:latin typeface="Calibri" panose="020F0502020204030204" charset="0"/>
                <a:ea typeface="Arial" panose="020B0604020202020204"/>
                <a:cs typeface="Calibri" panose="020F0502020204030204" charset="0"/>
              </a:rPr>
              <a:t>• Le calcul de la complexité d’une méthode se base sur la complexité cyclomatique. Elle est minimum de 1 (1 pour la méthode). Elle est incrémentée de 1 pour </a:t>
            </a:r>
          </a:p>
          <a:p>
            <a:r>
              <a:rPr lang="en-US" altLang="zh-CN" sz="2000" b="1">
                <a:solidFill>
                  <a:srgbClr val="000000"/>
                </a:solidFill>
                <a:latin typeface="Calibri" panose="020F0502020204030204" charset="0"/>
                <a:ea typeface="Arial" panose="020B0604020202020204"/>
                <a:cs typeface="Calibri" panose="020F0502020204030204" charset="0"/>
              </a:rPr>
              <a:t>chaque if, case, for, while, throw, catch, return (sauf s’il est en dernière instruction de la fonction), &amp;&amp;, ||, opérateur conditionnel ternaire</a:t>
            </a:r>
          </a:p>
        </p:txBody>
      </p:sp>
      <p:sp>
        <p:nvSpPr>
          <p:cNvPr id="19" name="Virage 18"/>
          <p:cNvSpPr/>
          <p:nvPr/>
        </p:nvSpPr>
        <p:spPr>
          <a:xfrm>
            <a:off x="177800" y="5881370"/>
            <a:ext cx="518795" cy="565785"/>
          </a:xfrm>
          <a:prstGeom prst="ben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fr-FR" altLang="en-US">
              <a:solidFill>
                <a:schemeClr val="tx1"/>
              </a:solidFill>
            </a:endParaRPr>
          </a:p>
        </p:txBody>
      </p:sp>
      <p:sp>
        <p:nvSpPr>
          <p:cNvPr id="20" name="Rectangle 19">
            <a:extLst>
              <a:ext uri="{FF2B5EF4-FFF2-40B4-BE49-F238E27FC236}">
                <a16:creationId xmlns:a16="http://schemas.microsoft.com/office/drawing/2014/main" id="{4C4870B1-D6A9-7FCD-73CD-6CF5C89E2288}"/>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458"/>
          </a:xfrm>
          <a:prstGeom prst="rect">
            <a:avLst/>
          </a:prstGeom>
        </p:spPr>
      </p:pic>
      <p:sp>
        <p:nvSpPr>
          <p:cNvPr id="3" name="Text 0"/>
          <p:cNvSpPr/>
          <p:nvPr/>
        </p:nvSpPr>
        <p:spPr>
          <a:xfrm>
            <a:off x="6251853" y="601385"/>
            <a:ext cx="7613094" cy="1435179"/>
          </a:xfrm>
          <a:prstGeom prst="rect">
            <a:avLst/>
          </a:prstGeom>
          <a:noFill/>
          <a:ln/>
        </p:spPr>
        <p:txBody>
          <a:bodyPr wrap="square" lIns="0" tIns="0" rIns="0" bIns="0" rtlCol="0" anchor="t"/>
          <a:lstStyle/>
          <a:p>
            <a:pPr marL="0" indent="0">
              <a:lnSpc>
                <a:spcPts val="5650"/>
              </a:lnSpc>
              <a:buNone/>
            </a:pPr>
            <a:r>
              <a:rPr lang="en-US" sz="4500" b="1" dirty="0">
                <a:solidFill>
                  <a:srgbClr val="000000"/>
                </a:solidFill>
                <a:latin typeface="Petrona Bold" pitchFamily="34" charset="0"/>
                <a:ea typeface="Petrona Bold" pitchFamily="34" charset="-122"/>
                <a:cs typeface="Petrona Bold" pitchFamily="34" charset="-120"/>
              </a:rPr>
              <a:t>Générer des rapports personnalisés</a:t>
            </a:r>
            <a:endParaRPr lang="en-US" sz="4500" dirty="0"/>
          </a:p>
        </p:txBody>
      </p:sp>
      <p:pic>
        <p:nvPicPr>
          <p:cNvPr id="4" name="Image 1" descr="preencoded.png"/>
          <p:cNvPicPr>
            <a:picLocks noChangeAspect="1"/>
          </p:cNvPicPr>
          <p:nvPr/>
        </p:nvPicPr>
        <p:blipFill>
          <a:blip r:embed="rId4"/>
          <a:stretch>
            <a:fillRect/>
          </a:stretch>
        </p:blipFill>
        <p:spPr>
          <a:xfrm>
            <a:off x="6251853" y="2364581"/>
            <a:ext cx="546735" cy="546735"/>
          </a:xfrm>
          <a:prstGeom prst="rect">
            <a:avLst/>
          </a:prstGeom>
        </p:spPr>
      </p:pic>
      <p:sp>
        <p:nvSpPr>
          <p:cNvPr id="5" name="Text 1"/>
          <p:cNvSpPr/>
          <p:nvPr/>
        </p:nvSpPr>
        <p:spPr>
          <a:xfrm>
            <a:off x="6251853" y="3130034"/>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Tableau de bord</a:t>
            </a:r>
            <a:endParaRPr lang="en-US" sz="2250" dirty="0"/>
          </a:p>
        </p:txBody>
      </p:sp>
      <p:sp>
        <p:nvSpPr>
          <p:cNvPr id="6" name="Text 2"/>
          <p:cNvSpPr/>
          <p:nvPr/>
        </p:nvSpPr>
        <p:spPr>
          <a:xfrm>
            <a:off x="6251853" y="3619976"/>
            <a:ext cx="3642479" cy="1049774"/>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Créer des tableaux de bord personnalisés pour un suivi en temps réel.</a:t>
            </a:r>
            <a:endParaRPr lang="en-US" sz="1700" dirty="0"/>
          </a:p>
        </p:txBody>
      </p:sp>
      <p:pic>
        <p:nvPicPr>
          <p:cNvPr id="7" name="Image 2" descr="preencoded.png"/>
          <p:cNvPicPr>
            <a:picLocks noChangeAspect="1"/>
          </p:cNvPicPr>
          <p:nvPr/>
        </p:nvPicPr>
        <p:blipFill>
          <a:blip r:embed="rId5"/>
          <a:stretch>
            <a:fillRect/>
          </a:stretch>
        </p:blipFill>
        <p:spPr>
          <a:xfrm>
            <a:off x="10222349" y="2364581"/>
            <a:ext cx="546735" cy="546735"/>
          </a:xfrm>
          <a:prstGeom prst="rect">
            <a:avLst/>
          </a:prstGeom>
        </p:spPr>
      </p:pic>
      <p:sp>
        <p:nvSpPr>
          <p:cNvPr id="8" name="Text 3"/>
          <p:cNvSpPr/>
          <p:nvPr/>
        </p:nvSpPr>
        <p:spPr>
          <a:xfrm>
            <a:off x="10222349" y="3130034"/>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Métriques clés</a:t>
            </a:r>
            <a:endParaRPr lang="en-US" sz="2250" dirty="0"/>
          </a:p>
        </p:txBody>
      </p:sp>
      <p:sp>
        <p:nvSpPr>
          <p:cNvPr id="9" name="Text 4"/>
          <p:cNvSpPr/>
          <p:nvPr/>
        </p:nvSpPr>
        <p:spPr>
          <a:xfrm>
            <a:off x="10222349" y="3619976"/>
            <a:ext cx="3642598"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Sélectionner les métriques les plus pertinentes pour le projet.</a:t>
            </a:r>
            <a:endParaRPr lang="en-US" sz="1700" dirty="0"/>
          </a:p>
        </p:txBody>
      </p:sp>
      <p:pic>
        <p:nvPicPr>
          <p:cNvPr id="10" name="Image 3" descr="preencoded.png"/>
          <p:cNvPicPr>
            <a:picLocks noChangeAspect="1"/>
          </p:cNvPicPr>
          <p:nvPr/>
        </p:nvPicPr>
        <p:blipFill>
          <a:blip r:embed="rId6"/>
          <a:stretch>
            <a:fillRect/>
          </a:stretch>
        </p:blipFill>
        <p:spPr>
          <a:xfrm>
            <a:off x="6251853" y="5325904"/>
            <a:ext cx="546735" cy="546735"/>
          </a:xfrm>
          <a:prstGeom prst="rect">
            <a:avLst/>
          </a:prstGeom>
        </p:spPr>
      </p:pic>
      <p:sp>
        <p:nvSpPr>
          <p:cNvPr id="11" name="Text 5"/>
          <p:cNvSpPr/>
          <p:nvPr/>
        </p:nvSpPr>
        <p:spPr>
          <a:xfrm>
            <a:off x="6251853" y="6091357"/>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Exportation</a:t>
            </a:r>
            <a:endParaRPr lang="en-US" sz="2250" dirty="0"/>
          </a:p>
        </p:txBody>
      </p:sp>
      <p:sp>
        <p:nvSpPr>
          <p:cNvPr id="12" name="Text 6"/>
          <p:cNvSpPr/>
          <p:nvPr/>
        </p:nvSpPr>
        <p:spPr>
          <a:xfrm>
            <a:off x="6251853" y="6581299"/>
            <a:ext cx="3642479" cy="699849"/>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Générer des rapports exportables pour partager les résultats.</a:t>
            </a:r>
            <a:endParaRPr lang="en-US" sz="1700" dirty="0"/>
          </a:p>
        </p:txBody>
      </p:sp>
      <p:pic>
        <p:nvPicPr>
          <p:cNvPr id="13" name="Image 4" descr="preencoded.png"/>
          <p:cNvPicPr>
            <a:picLocks noChangeAspect="1"/>
          </p:cNvPicPr>
          <p:nvPr/>
        </p:nvPicPr>
        <p:blipFill>
          <a:blip r:embed="rId7"/>
          <a:stretch>
            <a:fillRect/>
          </a:stretch>
        </p:blipFill>
        <p:spPr>
          <a:xfrm>
            <a:off x="10222349" y="5325904"/>
            <a:ext cx="546735" cy="546735"/>
          </a:xfrm>
          <a:prstGeom prst="rect">
            <a:avLst/>
          </a:prstGeom>
        </p:spPr>
      </p:pic>
      <p:sp>
        <p:nvSpPr>
          <p:cNvPr id="14" name="Text 7"/>
          <p:cNvSpPr/>
          <p:nvPr/>
        </p:nvSpPr>
        <p:spPr>
          <a:xfrm>
            <a:off x="10222349" y="6091357"/>
            <a:ext cx="2870716" cy="358735"/>
          </a:xfrm>
          <a:prstGeom prst="rect">
            <a:avLst/>
          </a:prstGeom>
          <a:noFill/>
          <a:ln/>
        </p:spPr>
        <p:txBody>
          <a:bodyPr wrap="none" lIns="0" tIns="0" rIns="0" bIns="0" rtlCol="0" anchor="t"/>
          <a:lstStyle/>
          <a:p>
            <a:pPr marL="0" indent="0" algn="l">
              <a:lnSpc>
                <a:spcPts val="2800"/>
              </a:lnSpc>
              <a:buNone/>
            </a:pPr>
            <a:r>
              <a:rPr lang="en-US" sz="2250" b="1" dirty="0">
                <a:solidFill>
                  <a:srgbClr val="272525"/>
                </a:solidFill>
                <a:latin typeface="Petrona Bold" pitchFamily="34" charset="0"/>
                <a:ea typeface="Petrona Bold" pitchFamily="34" charset="-122"/>
                <a:cs typeface="Petrona Bold" pitchFamily="34" charset="-120"/>
              </a:rPr>
              <a:t>Planification</a:t>
            </a:r>
            <a:endParaRPr lang="en-US" sz="2250" dirty="0"/>
          </a:p>
        </p:txBody>
      </p:sp>
      <p:sp>
        <p:nvSpPr>
          <p:cNvPr id="15" name="Text 8"/>
          <p:cNvSpPr/>
          <p:nvPr/>
        </p:nvSpPr>
        <p:spPr>
          <a:xfrm>
            <a:off x="10222349" y="6581299"/>
            <a:ext cx="3642598" cy="1049774"/>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Configurer des rapports automatiques à intervalles réguliers.</a:t>
            </a:r>
            <a:endParaRPr lang="en-US" sz="1700" dirty="0"/>
          </a:p>
        </p:txBody>
      </p:sp>
      <p:sp>
        <p:nvSpPr>
          <p:cNvPr id="16" name="Rectangle 15">
            <a:extLst>
              <a:ext uri="{FF2B5EF4-FFF2-40B4-BE49-F238E27FC236}">
                <a16:creationId xmlns:a16="http://schemas.microsoft.com/office/drawing/2014/main" id="{E98BA7A5-A716-9EA6-4772-C038D34AE4A7}"/>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214439" y="576204"/>
            <a:ext cx="8929562" cy="1806776"/>
          </a:xfrm>
          <a:prstGeom prst="rect">
            <a:avLst/>
          </a:prstGeom>
          <a:noFill/>
          <a:ln/>
          <a:effectLst>
            <a:outerShdw blurRad="152400" dist="114300" dir="18900000" algn="bl" rotWithShape="0">
              <a:srgbClr val="1A5984">
                <a:alpha val="64000"/>
              </a:srgbClr>
            </a:outerShdw>
          </a:effectLst>
        </p:spPr>
        <p:txBody>
          <a:bodyPr wrap="square" lIns="0" tIns="0" rIns="0" bIns="0" rtlCol="0" anchor="t"/>
          <a:lstStyle/>
          <a:p>
            <a:pPr marL="0" indent="0">
              <a:lnSpc>
                <a:spcPts val="5850"/>
              </a:lnSpc>
              <a:buNone/>
            </a:pPr>
            <a:r>
              <a:rPr lang="fr-FR" sz="4700" u="sng" dirty="0">
                <a:latin typeface="Congenial SemiBold" panose="02000503040000020004" pitchFamily="2" charset="0"/>
              </a:rPr>
              <a:t>Manipuler l’outil de mesure de la qualité du code (SonarQube)</a:t>
            </a:r>
            <a:endParaRPr lang="en-US" sz="4700" u="sng" dirty="0">
              <a:latin typeface="Congenial SemiBold" panose="02000503040000020004" pitchFamily="2" charset="0"/>
            </a:endParaRPr>
          </a:p>
        </p:txBody>
      </p:sp>
      <p:grpSp>
        <p:nvGrpSpPr>
          <p:cNvPr id="16" name="Groupe 15">
            <a:extLst>
              <a:ext uri="{FF2B5EF4-FFF2-40B4-BE49-F238E27FC236}">
                <a16:creationId xmlns:a16="http://schemas.microsoft.com/office/drawing/2014/main" id="{6085093F-366C-0915-260A-D2F79158DF38}"/>
              </a:ext>
            </a:extLst>
          </p:cNvPr>
          <p:cNvGrpSpPr/>
          <p:nvPr/>
        </p:nvGrpSpPr>
        <p:grpSpPr>
          <a:xfrm>
            <a:off x="462201" y="3262809"/>
            <a:ext cx="510302" cy="510302"/>
            <a:chOff x="793790" y="3314224"/>
            <a:chExt cx="510302" cy="510302"/>
          </a:xfrm>
        </p:grpSpPr>
        <p:sp>
          <p:nvSpPr>
            <p:cNvPr id="4" name="Shape 1"/>
            <p:cNvSpPr/>
            <p:nvPr/>
          </p:nvSpPr>
          <p:spPr>
            <a:xfrm>
              <a:off x="793790" y="3314224"/>
              <a:ext cx="510302" cy="510302"/>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5" name="Text 2"/>
            <p:cNvSpPr/>
            <p:nvPr/>
          </p:nvSpPr>
          <p:spPr>
            <a:xfrm>
              <a:off x="972503" y="3390662"/>
              <a:ext cx="152876"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1</a:t>
              </a:r>
              <a:endParaRPr lang="en-US" sz="2800" dirty="0"/>
            </a:p>
          </p:txBody>
        </p:sp>
      </p:grpSp>
      <p:sp>
        <p:nvSpPr>
          <p:cNvPr id="6" name="Text 3"/>
          <p:cNvSpPr/>
          <p:nvPr/>
        </p:nvSpPr>
        <p:spPr>
          <a:xfrm>
            <a:off x="1146067" y="3204627"/>
            <a:ext cx="2927747" cy="372070"/>
          </a:xfrm>
          <a:prstGeom prst="rect">
            <a:avLst/>
          </a:prstGeom>
          <a:noFill/>
          <a:ln/>
        </p:spPr>
        <p:txBody>
          <a:bodyPr wrap="none" lIns="0" tIns="0" rIns="0" bIns="0" rtlCol="0" anchor="t"/>
          <a:lstStyle/>
          <a:p>
            <a:pPr marL="0" indent="0">
              <a:lnSpc>
                <a:spcPts val="2900"/>
              </a:lnSpc>
              <a:buNone/>
            </a:pPr>
            <a:r>
              <a:rPr lang="fr-FR" sz="2300" i="1" dirty="0">
                <a:solidFill>
                  <a:srgbClr val="272525"/>
                </a:solidFill>
                <a:latin typeface="Georgia Pro Semibold" panose="02040702050405020303" pitchFamily="18" charset="0"/>
                <a:ea typeface="Petrona Bold" pitchFamily="34" charset="-122"/>
                <a:cs typeface="Petrona Bold" pitchFamily="34" charset="-120"/>
              </a:rPr>
              <a:t>Notions des métriques </a:t>
            </a:r>
          </a:p>
          <a:p>
            <a:pPr marL="0" indent="0">
              <a:lnSpc>
                <a:spcPts val="2900"/>
              </a:lnSpc>
              <a:buNone/>
            </a:pPr>
            <a:r>
              <a:rPr lang="fr-FR" sz="2300" i="1" dirty="0">
                <a:solidFill>
                  <a:srgbClr val="272525"/>
                </a:solidFill>
                <a:latin typeface="Georgia Pro Semibold" panose="02040702050405020303" pitchFamily="18" charset="0"/>
                <a:ea typeface="Petrona Bold" pitchFamily="34" charset="-122"/>
                <a:cs typeface="Petrona Bold" pitchFamily="34" charset="-120"/>
              </a:rPr>
              <a:t>de la qualité du code</a:t>
            </a:r>
            <a:endParaRPr lang="en-US" sz="2300" i="1" dirty="0">
              <a:latin typeface="Georgia Pro Semibold" panose="02040702050405020303" pitchFamily="18" charset="0"/>
            </a:endParaRPr>
          </a:p>
        </p:txBody>
      </p:sp>
      <p:sp>
        <p:nvSpPr>
          <p:cNvPr id="7" name="Text 4"/>
          <p:cNvSpPr/>
          <p:nvPr/>
        </p:nvSpPr>
        <p:spPr>
          <a:xfrm>
            <a:off x="1530906" y="3822383"/>
            <a:ext cx="2927747" cy="1088708"/>
          </a:xfrm>
          <a:prstGeom prst="rect">
            <a:avLst/>
          </a:prstGeom>
          <a:noFill/>
          <a:ln/>
        </p:spPr>
        <p:txBody>
          <a:bodyPr wrap="square" lIns="0" tIns="0" rIns="0" bIns="0" rtlCol="0" anchor="t"/>
          <a:lstStyle/>
          <a:p>
            <a:pPr marL="0" indent="0">
              <a:lnSpc>
                <a:spcPts val="2850"/>
              </a:lnSpc>
              <a:buNone/>
            </a:pPr>
            <a:endParaRPr lang="en-US" sz="1750" dirty="0"/>
          </a:p>
        </p:txBody>
      </p:sp>
      <p:grpSp>
        <p:nvGrpSpPr>
          <p:cNvPr id="17" name="Groupe 16">
            <a:extLst>
              <a:ext uri="{FF2B5EF4-FFF2-40B4-BE49-F238E27FC236}">
                <a16:creationId xmlns:a16="http://schemas.microsoft.com/office/drawing/2014/main" id="{2B96CC67-632E-0502-861A-7C2A42DC1094}"/>
              </a:ext>
            </a:extLst>
          </p:cNvPr>
          <p:cNvGrpSpPr/>
          <p:nvPr/>
        </p:nvGrpSpPr>
        <p:grpSpPr>
          <a:xfrm>
            <a:off x="4860398" y="3286237"/>
            <a:ext cx="510302" cy="510302"/>
            <a:chOff x="4685467" y="3314224"/>
            <a:chExt cx="510302" cy="510302"/>
          </a:xfrm>
        </p:grpSpPr>
        <p:sp>
          <p:nvSpPr>
            <p:cNvPr id="8" name="Shape 5"/>
            <p:cNvSpPr/>
            <p:nvPr/>
          </p:nvSpPr>
          <p:spPr>
            <a:xfrm>
              <a:off x="4685467" y="3314224"/>
              <a:ext cx="510302" cy="510302"/>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9" name="Text 6"/>
            <p:cNvSpPr/>
            <p:nvPr/>
          </p:nvSpPr>
          <p:spPr>
            <a:xfrm>
              <a:off x="4839295" y="3390662"/>
              <a:ext cx="202525"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2</a:t>
              </a:r>
              <a:endParaRPr lang="en-US" sz="2800" dirty="0"/>
            </a:p>
          </p:txBody>
        </p:sp>
      </p:grpSp>
      <p:sp>
        <p:nvSpPr>
          <p:cNvPr id="10" name="Text 7"/>
          <p:cNvSpPr/>
          <p:nvPr/>
        </p:nvSpPr>
        <p:spPr>
          <a:xfrm>
            <a:off x="5657850" y="3216385"/>
            <a:ext cx="2927747" cy="744141"/>
          </a:xfrm>
          <a:prstGeom prst="rect">
            <a:avLst/>
          </a:prstGeom>
          <a:noFill/>
          <a:ln/>
        </p:spPr>
        <p:txBody>
          <a:bodyPr wrap="square" lIns="0" tIns="0" rIns="0" bIns="0" rtlCol="0" anchor="t"/>
          <a:lstStyle/>
          <a:p>
            <a:pPr marL="0" indent="0">
              <a:lnSpc>
                <a:spcPts val="2900"/>
              </a:lnSpc>
              <a:buNone/>
            </a:pPr>
            <a:r>
              <a:rPr lang="fr-FR" sz="2400" i="1" dirty="0">
                <a:latin typeface="Georgia Pro Semibold" panose="02040702050405020303" pitchFamily="18" charset="0"/>
                <a:ea typeface="ADLaM Display" panose="02010000000000000000" pitchFamily="2" charset="0"/>
                <a:cs typeface="ADLaM Display" panose="02010000000000000000" pitchFamily="2" charset="0"/>
              </a:rPr>
              <a:t>Présentation de SonarQube</a:t>
            </a:r>
            <a:endParaRPr lang="en-US" sz="2300" i="1" dirty="0">
              <a:latin typeface="Georgia Pro Semibold" panose="02040702050405020303" pitchFamily="18" charset="0"/>
              <a:ea typeface="ADLaM Display" panose="02010000000000000000" pitchFamily="2" charset="0"/>
              <a:cs typeface="ADLaM Display" panose="02010000000000000000" pitchFamily="2" charset="0"/>
            </a:endParaRPr>
          </a:p>
        </p:txBody>
      </p:sp>
      <p:sp>
        <p:nvSpPr>
          <p:cNvPr id="11" name="Text 8"/>
          <p:cNvSpPr/>
          <p:nvPr/>
        </p:nvSpPr>
        <p:spPr>
          <a:xfrm>
            <a:off x="5422583" y="4194453"/>
            <a:ext cx="2927747" cy="1088708"/>
          </a:xfrm>
          <a:prstGeom prst="rect">
            <a:avLst/>
          </a:prstGeom>
          <a:noFill/>
          <a:ln/>
        </p:spPr>
        <p:txBody>
          <a:bodyPr wrap="square" lIns="0" tIns="0" rIns="0" bIns="0" rtlCol="0" anchor="t"/>
          <a:lstStyle/>
          <a:p>
            <a:pPr marL="0" indent="0">
              <a:lnSpc>
                <a:spcPts val="2850"/>
              </a:lnSpc>
              <a:buNone/>
            </a:pPr>
            <a:endParaRPr lang="en-US" sz="1750" dirty="0"/>
          </a:p>
        </p:txBody>
      </p:sp>
      <p:grpSp>
        <p:nvGrpSpPr>
          <p:cNvPr id="23" name="Groupe 22">
            <a:extLst>
              <a:ext uri="{FF2B5EF4-FFF2-40B4-BE49-F238E27FC236}">
                <a16:creationId xmlns:a16="http://schemas.microsoft.com/office/drawing/2014/main" id="{DD76F65A-EDCE-091D-1D77-ECF0FDA29529}"/>
              </a:ext>
            </a:extLst>
          </p:cNvPr>
          <p:cNvGrpSpPr/>
          <p:nvPr/>
        </p:nvGrpSpPr>
        <p:grpSpPr>
          <a:xfrm>
            <a:off x="462201" y="5921963"/>
            <a:ext cx="3641408" cy="559574"/>
            <a:chOff x="4680913" y="3262809"/>
            <a:chExt cx="3641408" cy="559574"/>
          </a:xfrm>
        </p:grpSpPr>
        <p:grpSp>
          <p:nvGrpSpPr>
            <p:cNvPr id="18" name="Groupe 17">
              <a:extLst>
                <a:ext uri="{FF2B5EF4-FFF2-40B4-BE49-F238E27FC236}">
                  <a16:creationId xmlns:a16="http://schemas.microsoft.com/office/drawing/2014/main" id="{02826A76-C6F3-F678-D17D-96609A5D9E00}"/>
                </a:ext>
              </a:extLst>
            </p:cNvPr>
            <p:cNvGrpSpPr/>
            <p:nvPr/>
          </p:nvGrpSpPr>
          <p:grpSpPr>
            <a:xfrm>
              <a:off x="4680913" y="3312081"/>
              <a:ext cx="510302" cy="510302"/>
              <a:chOff x="793790" y="5765125"/>
              <a:chExt cx="510302" cy="510302"/>
            </a:xfrm>
          </p:grpSpPr>
          <p:sp>
            <p:nvSpPr>
              <p:cNvPr id="12" name="Shape 9"/>
              <p:cNvSpPr/>
              <p:nvPr/>
            </p:nvSpPr>
            <p:spPr>
              <a:xfrm>
                <a:off x="793790" y="5765125"/>
                <a:ext cx="510302" cy="510302"/>
              </a:xfrm>
              <a:prstGeom prst="roundRect">
                <a:avLst>
                  <a:gd name="adj" fmla="val 18669"/>
                </a:avLst>
              </a:prstGeom>
              <a:solidFill>
                <a:srgbClr val="CCEEFF"/>
              </a:solidFill>
              <a:ln w="7620">
                <a:solidFill>
                  <a:srgbClr val="B2D4E5"/>
                </a:solidFill>
                <a:prstDash val="solid"/>
              </a:ln>
            </p:spPr>
            <p:txBody>
              <a:bodyPr/>
              <a:lstStyle/>
              <a:p>
                <a:endParaRPr lang="fr-FR" dirty="0"/>
              </a:p>
            </p:txBody>
          </p:sp>
          <p:sp>
            <p:nvSpPr>
              <p:cNvPr id="13" name="Text 10"/>
              <p:cNvSpPr/>
              <p:nvPr/>
            </p:nvSpPr>
            <p:spPr>
              <a:xfrm>
                <a:off x="947857" y="5841563"/>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cs typeface="Petrona Bold" pitchFamily="34" charset="-120"/>
                  </a:rPr>
                  <a:t>3</a:t>
                </a:r>
                <a:endParaRPr lang="en-US" sz="2800" dirty="0"/>
              </a:p>
            </p:txBody>
          </p:sp>
        </p:grpSp>
        <p:sp>
          <p:nvSpPr>
            <p:cNvPr id="14" name="Text 11"/>
            <p:cNvSpPr/>
            <p:nvPr/>
          </p:nvSpPr>
          <p:spPr>
            <a:xfrm>
              <a:off x="5345282" y="3262809"/>
              <a:ext cx="2977039" cy="372070"/>
            </a:xfrm>
            <a:prstGeom prst="rect">
              <a:avLst/>
            </a:prstGeom>
            <a:noFill/>
            <a:ln/>
          </p:spPr>
          <p:txBody>
            <a:bodyPr wrap="none" lIns="0" tIns="0" rIns="0" bIns="0" rtlCol="0" anchor="t"/>
            <a:lstStyle/>
            <a:p>
              <a:pPr marL="0" indent="0">
                <a:lnSpc>
                  <a:spcPts val="2900"/>
                </a:lnSpc>
                <a:buNone/>
              </a:pPr>
              <a:r>
                <a:rPr lang="fr-FR" sz="2300" i="1" dirty="0">
                  <a:latin typeface="Georgia Pro Semibold" panose="02040702050405020303" pitchFamily="18" charset="0"/>
                </a:rPr>
                <a:t>Installation ,configuration </a:t>
              </a:r>
            </a:p>
            <a:p>
              <a:pPr marL="0" indent="0">
                <a:lnSpc>
                  <a:spcPts val="2900"/>
                </a:lnSpc>
                <a:buNone/>
              </a:pPr>
              <a:r>
                <a:rPr lang="fr-FR" sz="2300" i="1" dirty="0">
                  <a:latin typeface="Georgia Pro Semibold" panose="02040702050405020303" pitchFamily="18" charset="0"/>
                </a:rPr>
                <a:t>De SonarQube</a:t>
              </a:r>
              <a:endParaRPr lang="en-US" sz="2300" i="1" dirty="0">
                <a:latin typeface="Georgia Pro Semibold" panose="02040702050405020303" pitchFamily="18" charset="0"/>
              </a:endParaRPr>
            </a:p>
          </p:txBody>
        </p:sp>
      </p:grpSp>
      <p:sp>
        <p:nvSpPr>
          <p:cNvPr id="15" name="Text 12"/>
          <p:cNvSpPr/>
          <p:nvPr/>
        </p:nvSpPr>
        <p:spPr>
          <a:xfrm>
            <a:off x="67151" y="5998520"/>
            <a:ext cx="6819305" cy="725805"/>
          </a:xfrm>
          <a:prstGeom prst="rect">
            <a:avLst/>
          </a:prstGeom>
          <a:noFill/>
          <a:ln/>
        </p:spPr>
        <p:txBody>
          <a:bodyPr wrap="square" lIns="0" tIns="0" rIns="0" bIns="0" rtlCol="0" anchor="t"/>
          <a:lstStyle/>
          <a:p>
            <a:pPr marL="0" indent="0">
              <a:lnSpc>
                <a:spcPts val="2850"/>
              </a:lnSpc>
              <a:buNone/>
            </a:pPr>
            <a:endParaRPr lang="en-US" sz="1750" dirty="0"/>
          </a:p>
        </p:txBody>
      </p:sp>
      <p:grpSp>
        <p:nvGrpSpPr>
          <p:cNvPr id="19" name="Groupe 18">
            <a:extLst>
              <a:ext uri="{FF2B5EF4-FFF2-40B4-BE49-F238E27FC236}">
                <a16:creationId xmlns:a16="http://schemas.microsoft.com/office/drawing/2014/main" id="{E100770D-EE21-4F2F-0E0A-3B9B7D7DD4A6}"/>
              </a:ext>
            </a:extLst>
          </p:cNvPr>
          <p:cNvGrpSpPr/>
          <p:nvPr/>
        </p:nvGrpSpPr>
        <p:grpSpPr>
          <a:xfrm>
            <a:off x="5031341" y="5931919"/>
            <a:ext cx="510302" cy="510302"/>
            <a:chOff x="793790" y="5765125"/>
            <a:chExt cx="510302" cy="510302"/>
          </a:xfrm>
        </p:grpSpPr>
        <p:sp>
          <p:nvSpPr>
            <p:cNvPr id="20" name="Shape 9">
              <a:extLst>
                <a:ext uri="{FF2B5EF4-FFF2-40B4-BE49-F238E27FC236}">
                  <a16:creationId xmlns:a16="http://schemas.microsoft.com/office/drawing/2014/main" id="{EA6B62AD-559B-1AAF-886E-E7EE1C6B8B81}"/>
                </a:ext>
              </a:extLst>
            </p:cNvPr>
            <p:cNvSpPr/>
            <p:nvPr/>
          </p:nvSpPr>
          <p:spPr>
            <a:xfrm>
              <a:off x="793790" y="5765125"/>
              <a:ext cx="510302" cy="510302"/>
            </a:xfrm>
            <a:prstGeom prst="roundRect">
              <a:avLst>
                <a:gd name="adj" fmla="val 18669"/>
              </a:avLst>
            </a:prstGeom>
            <a:solidFill>
              <a:srgbClr val="CCEEFF"/>
            </a:solidFill>
            <a:ln w="7620">
              <a:solidFill>
                <a:srgbClr val="B2D4E5"/>
              </a:solidFill>
              <a:prstDash val="solid"/>
            </a:ln>
          </p:spPr>
          <p:txBody>
            <a:bodyPr/>
            <a:lstStyle/>
            <a:p>
              <a:endParaRPr lang="fr-FR"/>
            </a:p>
          </p:txBody>
        </p:sp>
        <p:sp>
          <p:nvSpPr>
            <p:cNvPr id="21" name="Text 10">
              <a:extLst>
                <a:ext uri="{FF2B5EF4-FFF2-40B4-BE49-F238E27FC236}">
                  <a16:creationId xmlns:a16="http://schemas.microsoft.com/office/drawing/2014/main" id="{D9217CBC-1D1E-7409-04D5-7FF5E2A50A4C}"/>
                </a:ext>
              </a:extLst>
            </p:cNvPr>
            <p:cNvSpPr/>
            <p:nvPr/>
          </p:nvSpPr>
          <p:spPr>
            <a:xfrm>
              <a:off x="947857" y="5841563"/>
              <a:ext cx="202168" cy="357307"/>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etrona Bold" pitchFamily="34" charset="0"/>
                  <a:ea typeface="Petrona Bold" pitchFamily="34" charset="-122"/>
                </a:rPr>
                <a:t>4</a:t>
              </a:r>
              <a:endParaRPr lang="en-US" sz="2800" dirty="0"/>
            </a:p>
          </p:txBody>
        </p:sp>
      </p:grpSp>
      <p:sp>
        <p:nvSpPr>
          <p:cNvPr id="22" name="Text 11">
            <a:extLst>
              <a:ext uri="{FF2B5EF4-FFF2-40B4-BE49-F238E27FC236}">
                <a16:creationId xmlns:a16="http://schemas.microsoft.com/office/drawing/2014/main" id="{D024A41F-8A72-A0FA-B571-4E6A61F772E4}"/>
              </a:ext>
            </a:extLst>
          </p:cNvPr>
          <p:cNvSpPr/>
          <p:nvPr/>
        </p:nvSpPr>
        <p:spPr>
          <a:xfrm>
            <a:off x="5640860" y="5846620"/>
            <a:ext cx="3593600" cy="1052040"/>
          </a:xfrm>
          <a:prstGeom prst="rect">
            <a:avLst/>
          </a:prstGeom>
          <a:noFill/>
          <a:ln/>
        </p:spPr>
        <p:txBody>
          <a:bodyPr wrap="none" lIns="0" tIns="0" rIns="0" bIns="0" rtlCol="0" anchor="t"/>
          <a:lstStyle/>
          <a:p>
            <a:pPr marL="0" indent="0">
              <a:lnSpc>
                <a:spcPts val="2900"/>
              </a:lnSpc>
              <a:buNone/>
            </a:pPr>
            <a:r>
              <a:rPr lang="fr-FR" sz="2300" b="1" dirty="0">
                <a:latin typeface="Petrona Bold"/>
              </a:rPr>
              <a:t> </a:t>
            </a:r>
            <a:r>
              <a:rPr lang="fr-FR" sz="2300" i="1" dirty="0">
                <a:latin typeface="Georgia Pro Semibold" panose="02040702050405020303" pitchFamily="18" charset="0"/>
              </a:rPr>
              <a:t>Intégration et analyse</a:t>
            </a:r>
          </a:p>
          <a:p>
            <a:pPr marL="0" indent="0">
              <a:lnSpc>
                <a:spcPts val="2900"/>
              </a:lnSpc>
              <a:buNone/>
            </a:pPr>
            <a:r>
              <a:rPr lang="fr-FR" sz="2300" i="1" dirty="0">
                <a:latin typeface="Georgia Pro Semibold" panose="02040702050405020303" pitchFamily="18" charset="0"/>
              </a:rPr>
              <a:t> avec  SonarQube</a:t>
            </a:r>
            <a:endParaRPr lang="en-US" sz="2300" i="1" dirty="0">
              <a:latin typeface="Georgia Pro Semibold" panose="02040702050405020303"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12721"/>
            <a:ext cx="747176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Présentation de SonarQube</a:t>
            </a:r>
            <a:endParaRPr lang="en-US" sz="4650" dirty="0"/>
          </a:p>
        </p:txBody>
      </p:sp>
      <p:sp>
        <p:nvSpPr>
          <p:cNvPr id="4" name="Shape 1"/>
          <p:cNvSpPr/>
          <p:nvPr/>
        </p:nvSpPr>
        <p:spPr>
          <a:xfrm>
            <a:off x="6280190" y="1897142"/>
            <a:ext cx="7556421" cy="5519738"/>
          </a:xfrm>
          <a:prstGeom prst="roundRect">
            <a:avLst>
              <a:gd name="adj" fmla="val 1726"/>
            </a:avLst>
          </a:prstGeom>
          <a:noFill/>
          <a:ln w="7620">
            <a:solidFill>
              <a:srgbClr val="000000">
                <a:alpha val="8000"/>
              </a:srgbClr>
            </a:solidFill>
            <a:prstDash val="solid"/>
          </a:ln>
        </p:spPr>
        <p:txBody>
          <a:bodyPr/>
          <a:lstStyle/>
          <a:p>
            <a:endParaRPr lang="fr-FR"/>
          </a:p>
        </p:txBody>
      </p:sp>
      <p:sp>
        <p:nvSpPr>
          <p:cNvPr id="5" name="Shape 2"/>
          <p:cNvSpPr/>
          <p:nvPr/>
        </p:nvSpPr>
        <p:spPr>
          <a:xfrm>
            <a:off x="6287810" y="1904762"/>
            <a:ext cx="7541181" cy="1376124"/>
          </a:xfrm>
          <a:prstGeom prst="rect">
            <a:avLst/>
          </a:prstGeom>
          <a:solidFill>
            <a:srgbClr val="FFFFFF">
              <a:alpha val="4000"/>
            </a:srgbClr>
          </a:solidFill>
          <a:ln/>
        </p:spPr>
        <p:txBody>
          <a:bodyPr/>
          <a:lstStyle/>
          <a:p>
            <a:endParaRPr lang="fr-FR"/>
          </a:p>
        </p:txBody>
      </p:sp>
      <p:sp>
        <p:nvSpPr>
          <p:cNvPr id="6" name="Text 3"/>
          <p:cNvSpPr/>
          <p:nvPr/>
        </p:nvSpPr>
        <p:spPr>
          <a:xfrm>
            <a:off x="6514624" y="2048470"/>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Qu'est-ce que SonarQube ?</a:t>
            </a:r>
            <a:endParaRPr lang="en-US" sz="1750" dirty="0"/>
          </a:p>
        </p:txBody>
      </p:sp>
      <p:sp>
        <p:nvSpPr>
          <p:cNvPr id="7" name="Text 4"/>
          <p:cNvSpPr/>
          <p:nvPr/>
        </p:nvSpPr>
        <p:spPr>
          <a:xfrm>
            <a:off x="10289024" y="2048470"/>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Un outil open-source d'analyse statique du code pour améliorer la qualité.</a:t>
            </a:r>
            <a:endParaRPr lang="en-US" sz="1750" dirty="0"/>
          </a:p>
        </p:txBody>
      </p:sp>
      <p:sp>
        <p:nvSpPr>
          <p:cNvPr id="8" name="Shape 5"/>
          <p:cNvSpPr/>
          <p:nvPr/>
        </p:nvSpPr>
        <p:spPr>
          <a:xfrm>
            <a:off x="6287810" y="3280886"/>
            <a:ext cx="7541181" cy="1376124"/>
          </a:xfrm>
          <a:prstGeom prst="rect">
            <a:avLst/>
          </a:prstGeom>
          <a:solidFill>
            <a:srgbClr val="000000">
              <a:alpha val="4000"/>
            </a:srgbClr>
          </a:solidFill>
          <a:ln/>
        </p:spPr>
        <p:txBody>
          <a:bodyPr/>
          <a:lstStyle/>
          <a:p>
            <a:endParaRPr lang="fr-FR"/>
          </a:p>
        </p:txBody>
      </p:sp>
      <p:sp>
        <p:nvSpPr>
          <p:cNvPr id="9" name="Text 6"/>
          <p:cNvSpPr/>
          <p:nvPr/>
        </p:nvSpPr>
        <p:spPr>
          <a:xfrm>
            <a:off x="6514624" y="3424595"/>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Principales fonctionnalités</a:t>
            </a:r>
            <a:endParaRPr lang="en-US" sz="1750" dirty="0"/>
          </a:p>
        </p:txBody>
      </p:sp>
      <p:sp>
        <p:nvSpPr>
          <p:cNvPr id="10" name="Text 7"/>
          <p:cNvSpPr/>
          <p:nvPr/>
        </p:nvSpPr>
        <p:spPr>
          <a:xfrm>
            <a:off x="10289024" y="3424595"/>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Métriques de qualité, rapports, gestion des problèmes, intégration continue.</a:t>
            </a:r>
            <a:endParaRPr lang="en-US" sz="1750" dirty="0"/>
          </a:p>
        </p:txBody>
      </p:sp>
      <p:sp>
        <p:nvSpPr>
          <p:cNvPr id="11" name="Shape 8"/>
          <p:cNvSpPr/>
          <p:nvPr/>
        </p:nvSpPr>
        <p:spPr>
          <a:xfrm>
            <a:off x="6287810" y="4657011"/>
            <a:ext cx="7541181" cy="1013222"/>
          </a:xfrm>
          <a:prstGeom prst="rect">
            <a:avLst/>
          </a:prstGeom>
          <a:solidFill>
            <a:srgbClr val="FFFFFF">
              <a:alpha val="4000"/>
            </a:srgbClr>
          </a:solidFill>
          <a:ln/>
        </p:spPr>
        <p:txBody>
          <a:bodyPr/>
          <a:lstStyle/>
          <a:p>
            <a:endParaRPr lang="fr-FR"/>
          </a:p>
        </p:txBody>
      </p:sp>
      <p:sp>
        <p:nvSpPr>
          <p:cNvPr id="12" name="Text 9"/>
          <p:cNvSpPr/>
          <p:nvPr/>
        </p:nvSpPr>
        <p:spPr>
          <a:xfrm>
            <a:off x="6514624" y="4800719"/>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Langages pris en charge</a:t>
            </a:r>
            <a:endParaRPr lang="en-US" sz="1750" dirty="0"/>
          </a:p>
        </p:txBody>
      </p:sp>
      <p:sp>
        <p:nvSpPr>
          <p:cNvPr id="13" name="Text 10"/>
          <p:cNvSpPr/>
          <p:nvPr/>
        </p:nvSpPr>
        <p:spPr>
          <a:xfrm>
            <a:off x="10289024" y="4800719"/>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Java, C#, JavaScript, Python, PHP, et bien d'autres.</a:t>
            </a:r>
            <a:endParaRPr lang="en-US" sz="1750" dirty="0"/>
          </a:p>
        </p:txBody>
      </p:sp>
      <p:sp>
        <p:nvSpPr>
          <p:cNvPr id="14" name="Shape 11"/>
          <p:cNvSpPr/>
          <p:nvPr/>
        </p:nvSpPr>
        <p:spPr>
          <a:xfrm>
            <a:off x="6287810" y="5670233"/>
            <a:ext cx="7541181" cy="1739027"/>
          </a:xfrm>
          <a:prstGeom prst="rect">
            <a:avLst/>
          </a:prstGeom>
          <a:solidFill>
            <a:srgbClr val="000000">
              <a:alpha val="4000"/>
            </a:srgbClr>
          </a:solidFill>
          <a:ln/>
        </p:spPr>
        <p:txBody>
          <a:bodyPr/>
          <a:lstStyle/>
          <a:p>
            <a:endParaRPr lang="fr-FR"/>
          </a:p>
        </p:txBody>
      </p:sp>
      <p:sp>
        <p:nvSpPr>
          <p:cNvPr id="15" name="Text 12"/>
          <p:cNvSpPr/>
          <p:nvPr/>
        </p:nvSpPr>
        <p:spPr>
          <a:xfrm>
            <a:off x="6514624" y="581394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Avantages clés</a:t>
            </a:r>
            <a:endParaRPr lang="en-US" sz="1750" dirty="0"/>
          </a:p>
        </p:txBody>
      </p:sp>
      <p:sp>
        <p:nvSpPr>
          <p:cNvPr id="16" name="Text 13"/>
          <p:cNvSpPr/>
          <p:nvPr/>
        </p:nvSpPr>
        <p:spPr>
          <a:xfrm>
            <a:off x="10289024" y="5813941"/>
            <a:ext cx="3313152"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Détection précoce des problèmes, meilleure maintenabilité, sécurité renforcée.</a:t>
            </a:r>
            <a:endParaRPr lang="en-US" sz="1750" dirty="0"/>
          </a:p>
        </p:txBody>
      </p:sp>
      <p:sp>
        <p:nvSpPr>
          <p:cNvPr id="17" name="Rectangle 16">
            <a:extLst>
              <a:ext uri="{FF2B5EF4-FFF2-40B4-BE49-F238E27FC236}">
                <a16:creationId xmlns:a16="http://schemas.microsoft.com/office/drawing/2014/main" id="{61036952-DF5E-0618-6B8A-E44E987FC845}"/>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2222" y="792599"/>
            <a:ext cx="7314605" cy="592693"/>
          </a:xfrm>
          <a:prstGeom prst="rect">
            <a:avLst/>
          </a:prstGeom>
          <a:noFill/>
          <a:ln/>
        </p:spPr>
        <p:txBody>
          <a:bodyPr wrap="none" lIns="0" tIns="0" rIns="0" bIns="0" rtlCol="0" anchor="t"/>
          <a:lstStyle/>
          <a:p>
            <a:pPr marL="0" indent="0">
              <a:lnSpc>
                <a:spcPts val="4650"/>
              </a:lnSpc>
              <a:buNone/>
            </a:pPr>
            <a:r>
              <a:rPr lang="en-US" sz="3700" b="1" dirty="0">
                <a:solidFill>
                  <a:srgbClr val="000000"/>
                </a:solidFill>
                <a:latin typeface="Petrona Bold" pitchFamily="34" charset="0"/>
                <a:ea typeface="Petrona Bold" pitchFamily="34" charset="-122"/>
                <a:cs typeface="Petrona Bold" pitchFamily="34" charset="-120"/>
              </a:rPr>
              <a:t>Installer et configurer SonarQube</a:t>
            </a:r>
            <a:endParaRPr lang="en-US" sz="3700" dirty="0"/>
          </a:p>
        </p:txBody>
      </p:sp>
      <p:pic>
        <p:nvPicPr>
          <p:cNvPr id="4" name="Image 1" descr="preencoded.png"/>
          <p:cNvPicPr>
            <a:picLocks noChangeAspect="1"/>
          </p:cNvPicPr>
          <p:nvPr/>
        </p:nvPicPr>
        <p:blipFill>
          <a:blip r:embed="rId4"/>
          <a:stretch>
            <a:fillRect/>
          </a:stretch>
        </p:blipFill>
        <p:spPr>
          <a:xfrm>
            <a:off x="632222" y="1656278"/>
            <a:ext cx="903208" cy="1445181"/>
          </a:xfrm>
          <a:prstGeom prst="rect">
            <a:avLst/>
          </a:prstGeom>
        </p:spPr>
      </p:pic>
      <p:sp>
        <p:nvSpPr>
          <p:cNvPr id="5" name="Text 1"/>
          <p:cNvSpPr/>
          <p:nvPr/>
        </p:nvSpPr>
        <p:spPr>
          <a:xfrm>
            <a:off x="1806416" y="1836896"/>
            <a:ext cx="2371130" cy="29646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Téléchargement</a:t>
            </a:r>
            <a:endParaRPr lang="en-US" sz="1850" dirty="0"/>
          </a:p>
        </p:txBody>
      </p:sp>
      <p:sp>
        <p:nvSpPr>
          <p:cNvPr id="6" name="Text 2"/>
          <p:cNvSpPr/>
          <p:nvPr/>
        </p:nvSpPr>
        <p:spPr>
          <a:xfrm>
            <a:off x="1806416" y="2241709"/>
            <a:ext cx="6705362" cy="28896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Récupérer les fichiers d'installation sur le site officiel de SonarQube.</a:t>
            </a:r>
            <a:endParaRPr lang="en-US" sz="1400" dirty="0"/>
          </a:p>
        </p:txBody>
      </p:sp>
      <p:pic>
        <p:nvPicPr>
          <p:cNvPr id="7" name="Image 2" descr="preencoded.png"/>
          <p:cNvPicPr>
            <a:picLocks noChangeAspect="1"/>
          </p:cNvPicPr>
          <p:nvPr/>
        </p:nvPicPr>
        <p:blipFill>
          <a:blip r:embed="rId5"/>
          <a:stretch>
            <a:fillRect/>
          </a:stretch>
        </p:blipFill>
        <p:spPr>
          <a:xfrm>
            <a:off x="632222" y="3101459"/>
            <a:ext cx="903208" cy="1445181"/>
          </a:xfrm>
          <a:prstGeom prst="rect">
            <a:avLst/>
          </a:prstGeom>
        </p:spPr>
      </p:pic>
      <p:sp>
        <p:nvSpPr>
          <p:cNvPr id="8" name="Text 3"/>
          <p:cNvSpPr/>
          <p:nvPr/>
        </p:nvSpPr>
        <p:spPr>
          <a:xfrm>
            <a:off x="1806416" y="3282077"/>
            <a:ext cx="2371130" cy="29646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Configuration</a:t>
            </a:r>
            <a:endParaRPr lang="en-US" sz="1850" dirty="0"/>
          </a:p>
        </p:txBody>
      </p:sp>
      <p:sp>
        <p:nvSpPr>
          <p:cNvPr id="9" name="Text 4"/>
          <p:cNvSpPr/>
          <p:nvPr/>
        </p:nvSpPr>
        <p:spPr>
          <a:xfrm>
            <a:off x="1806416" y="3686889"/>
            <a:ext cx="6705362" cy="28896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Paramétrer la base de données, le serveur web et les plugins nécessaires.</a:t>
            </a:r>
            <a:endParaRPr lang="en-US" sz="1400" dirty="0"/>
          </a:p>
        </p:txBody>
      </p:sp>
      <p:pic>
        <p:nvPicPr>
          <p:cNvPr id="10" name="Image 3" descr="preencoded.png"/>
          <p:cNvPicPr>
            <a:picLocks noChangeAspect="1"/>
          </p:cNvPicPr>
          <p:nvPr/>
        </p:nvPicPr>
        <p:blipFill>
          <a:blip r:embed="rId6"/>
          <a:stretch>
            <a:fillRect/>
          </a:stretch>
        </p:blipFill>
        <p:spPr>
          <a:xfrm>
            <a:off x="632222" y="4546640"/>
            <a:ext cx="903208" cy="1445181"/>
          </a:xfrm>
          <a:prstGeom prst="rect">
            <a:avLst/>
          </a:prstGeom>
        </p:spPr>
      </p:pic>
      <p:sp>
        <p:nvSpPr>
          <p:cNvPr id="11" name="Text 5"/>
          <p:cNvSpPr/>
          <p:nvPr/>
        </p:nvSpPr>
        <p:spPr>
          <a:xfrm>
            <a:off x="1806416" y="4727257"/>
            <a:ext cx="2371130" cy="29646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Déploiement</a:t>
            </a:r>
            <a:endParaRPr lang="en-US" sz="1850" dirty="0"/>
          </a:p>
        </p:txBody>
      </p:sp>
      <p:sp>
        <p:nvSpPr>
          <p:cNvPr id="12" name="Text 6"/>
          <p:cNvSpPr/>
          <p:nvPr/>
        </p:nvSpPr>
        <p:spPr>
          <a:xfrm>
            <a:off x="1806416" y="5132070"/>
            <a:ext cx="6705362" cy="28896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Déployer SonarQube sur un serveur dédié ou dans un environnement cloud.</a:t>
            </a:r>
            <a:endParaRPr lang="en-US" sz="1400" dirty="0"/>
          </a:p>
        </p:txBody>
      </p:sp>
      <p:pic>
        <p:nvPicPr>
          <p:cNvPr id="13" name="Image 4" descr="preencoded.png"/>
          <p:cNvPicPr>
            <a:picLocks noChangeAspect="1"/>
          </p:cNvPicPr>
          <p:nvPr/>
        </p:nvPicPr>
        <p:blipFill>
          <a:blip r:embed="rId7"/>
          <a:stretch>
            <a:fillRect/>
          </a:stretch>
        </p:blipFill>
        <p:spPr>
          <a:xfrm>
            <a:off x="632222" y="5991820"/>
            <a:ext cx="903208" cy="1445181"/>
          </a:xfrm>
          <a:prstGeom prst="rect">
            <a:avLst/>
          </a:prstGeom>
        </p:spPr>
      </p:pic>
      <p:sp>
        <p:nvSpPr>
          <p:cNvPr id="14" name="Text 7"/>
          <p:cNvSpPr/>
          <p:nvPr/>
        </p:nvSpPr>
        <p:spPr>
          <a:xfrm>
            <a:off x="1806416" y="6172438"/>
            <a:ext cx="2371130" cy="296466"/>
          </a:xfrm>
          <a:prstGeom prst="rect">
            <a:avLst/>
          </a:prstGeom>
          <a:noFill/>
          <a:ln/>
        </p:spPr>
        <p:txBody>
          <a:bodyPr wrap="none" lIns="0" tIns="0" rIns="0" bIns="0" rtlCol="0" anchor="t"/>
          <a:lstStyle/>
          <a:p>
            <a:pPr marL="0" indent="0" algn="l">
              <a:lnSpc>
                <a:spcPts val="2300"/>
              </a:lnSpc>
              <a:buNone/>
            </a:pPr>
            <a:r>
              <a:rPr lang="en-US" sz="1850" b="1" dirty="0">
                <a:solidFill>
                  <a:srgbClr val="272525"/>
                </a:solidFill>
                <a:latin typeface="Petrona Bold" pitchFamily="34" charset="0"/>
                <a:ea typeface="Petrona Bold" pitchFamily="34" charset="-122"/>
                <a:cs typeface="Petrona Bold" pitchFamily="34" charset="-120"/>
              </a:rPr>
              <a:t>Intégration</a:t>
            </a:r>
            <a:endParaRPr lang="en-US" sz="1850" dirty="0"/>
          </a:p>
        </p:txBody>
      </p:sp>
      <p:sp>
        <p:nvSpPr>
          <p:cNvPr id="15" name="Text 8"/>
          <p:cNvSpPr/>
          <p:nvPr/>
        </p:nvSpPr>
        <p:spPr>
          <a:xfrm>
            <a:off x="1806416" y="6577251"/>
            <a:ext cx="6705362" cy="288965"/>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Connecter SonarQube aux outils de construction et d'intégration continue.</a:t>
            </a:r>
            <a:endParaRPr lang="en-US"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0095" y="598646"/>
            <a:ext cx="7623810" cy="1425178"/>
          </a:xfrm>
          <a:prstGeom prst="rect">
            <a:avLst/>
          </a:prstGeom>
          <a:noFill/>
          <a:ln/>
        </p:spPr>
        <p:txBody>
          <a:bodyPr wrap="square" lIns="0" tIns="0" rIns="0" bIns="0" rtlCol="0" anchor="t"/>
          <a:lstStyle/>
          <a:p>
            <a:pPr marL="0" indent="0">
              <a:lnSpc>
                <a:spcPts val="5600"/>
              </a:lnSpc>
              <a:buNone/>
            </a:pPr>
            <a:r>
              <a:rPr lang="en-US" sz="4450" b="1" dirty="0">
                <a:solidFill>
                  <a:srgbClr val="000000"/>
                </a:solidFill>
                <a:latin typeface="Petrona Bold" pitchFamily="34" charset="0"/>
                <a:ea typeface="Petrona Bold" pitchFamily="34" charset="-122"/>
                <a:cs typeface="Petrona Bold" pitchFamily="34" charset="-120"/>
              </a:rPr>
              <a:t>Intégrer SonarQube dans le processus de construction</a:t>
            </a:r>
            <a:endParaRPr lang="en-US" sz="4450" dirty="0"/>
          </a:p>
        </p:txBody>
      </p:sp>
      <p:sp>
        <p:nvSpPr>
          <p:cNvPr id="4" name="Shape 1"/>
          <p:cNvSpPr/>
          <p:nvPr/>
        </p:nvSpPr>
        <p:spPr>
          <a:xfrm>
            <a:off x="1070610" y="2349579"/>
            <a:ext cx="30480" cy="5281374"/>
          </a:xfrm>
          <a:prstGeom prst="roundRect">
            <a:avLst>
              <a:gd name="adj" fmla="val 299258"/>
            </a:avLst>
          </a:prstGeom>
          <a:solidFill>
            <a:srgbClr val="B2D4E5"/>
          </a:solidFill>
          <a:ln/>
        </p:spPr>
        <p:txBody>
          <a:bodyPr/>
          <a:lstStyle/>
          <a:p>
            <a:endParaRPr lang="fr-FR"/>
          </a:p>
        </p:txBody>
      </p:sp>
      <p:sp>
        <p:nvSpPr>
          <p:cNvPr id="5" name="Shape 2"/>
          <p:cNvSpPr/>
          <p:nvPr/>
        </p:nvSpPr>
        <p:spPr>
          <a:xfrm>
            <a:off x="1299686" y="2822972"/>
            <a:ext cx="760095" cy="30480"/>
          </a:xfrm>
          <a:prstGeom prst="roundRect">
            <a:avLst>
              <a:gd name="adj" fmla="val 299258"/>
            </a:avLst>
          </a:prstGeom>
          <a:solidFill>
            <a:srgbClr val="B2D4E5"/>
          </a:solidFill>
          <a:ln/>
        </p:spPr>
        <p:txBody>
          <a:bodyPr/>
          <a:lstStyle/>
          <a:p>
            <a:endParaRPr lang="fr-FR"/>
          </a:p>
        </p:txBody>
      </p:sp>
      <p:sp>
        <p:nvSpPr>
          <p:cNvPr id="6" name="Shape 3"/>
          <p:cNvSpPr/>
          <p:nvPr/>
        </p:nvSpPr>
        <p:spPr>
          <a:xfrm>
            <a:off x="841534" y="2593896"/>
            <a:ext cx="488633" cy="488633"/>
          </a:xfrm>
          <a:prstGeom prst="roundRect">
            <a:avLst>
              <a:gd name="adj" fmla="val 18667"/>
            </a:avLst>
          </a:prstGeom>
          <a:solidFill>
            <a:srgbClr val="CCEEFF"/>
          </a:solidFill>
          <a:ln w="7620">
            <a:solidFill>
              <a:srgbClr val="B2D4E5"/>
            </a:solidFill>
            <a:prstDash val="solid"/>
          </a:ln>
        </p:spPr>
        <p:txBody>
          <a:bodyPr/>
          <a:lstStyle/>
          <a:p>
            <a:endParaRPr lang="fr-FR"/>
          </a:p>
        </p:txBody>
      </p:sp>
      <p:sp>
        <p:nvSpPr>
          <p:cNvPr id="7" name="Text 4"/>
          <p:cNvSpPr/>
          <p:nvPr/>
        </p:nvSpPr>
        <p:spPr>
          <a:xfrm>
            <a:off x="1012627" y="2667119"/>
            <a:ext cx="146447"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1</a:t>
            </a:r>
            <a:endParaRPr lang="en-US" sz="2650" dirty="0"/>
          </a:p>
        </p:txBody>
      </p:sp>
      <p:sp>
        <p:nvSpPr>
          <p:cNvPr id="8" name="Text 5"/>
          <p:cNvSpPr/>
          <p:nvPr/>
        </p:nvSpPr>
        <p:spPr>
          <a:xfrm>
            <a:off x="2280285" y="2566749"/>
            <a:ext cx="2850356"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Petrona Bold" pitchFamily="34" charset="0"/>
                <a:ea typeface="Petrona Bold" pitchFamily="34" charset="-122"/>
                <a:cs typeface="Petrona Bold" pitchFamily="34" charset="-120"/>
              </a:rPr>
              <a:t>Analyse du code</a:t>
            </a:r>
            <a:endParaRPr lang="en-US" sz="2200" dirty="0"/>
          </a:p>
        </p:txBody>
      </p:sp>
      <p:sp>
        <p:nvSpPr>
          <p:cNvPr id="9" name="Text 6"/>
          <p:cNvSpPr/>
          <p:nvPr/>
        </p:nvSpPr>
        <p:spPr>
          <a:xfrm>
            <a:off x="2280285" y="3053239"/>
            <a:ext cx="6103620" cy="69484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Lancer une analyse SonarQube à chaque commit ou à chaque construction.</a:t>
            </a:r>
            <a:endParaRPr lang="en-US" sz="1700" dirty="0"/>
          </a:p>
        </p:txBody>
      </p:sp>
      <p:sp>
        <p:nvSpPr>
          <p:cNvPr id="10" name="Shape 7"/>
          <p:cNvSpPr/>
          <p:nvPr/>
        </p:nvSpPr>
        <p:spPr>
          <a:xfrm>
            <a:off x="1299686" y="4655820"/>
            <a:ext cx="760095" cy="30480"/>
          </a:xfrm>
          <a:prstGeom prst="roundRect">
            <a:avLst>
              <a:gd name="adj" fmla="val 299258"/>
            </a:avLst>
          </a:prstGeom>
          <a:solidFill>
            <a:srgbClr val="B2D4E5"/>
          </a:solidFill>
          <a:ln/>
        </p:spPr>
        <p:txBody>
          <a:bodyPr/>
          <a:lstStyle/>
          <a:p>
            <a:endParaRPr lang="fr-FR"/>
          </a:p>
        </p:txBody>
      </p:sp>
      <p:sp>
        <p:nvSpPr>
          <p:cNvPr id="11" name="Shape 8"/>
          <p:cNvSpPr/>
          <p:nvPr/>
        </p:nvSpPr>
        <p:spPr>
          <a:xfrm>
            <a:off x="841534" y="4426744"/>
            <a:ext cx="488633" cy="488633"/>
          </a:xfrm>
          <a:prstGeom prst="roundRect">
            <a:avLst>
              <a:gd name="adj" fmla="val 18667"/>
            </a:avLst>
          </a:prstGeom>
          <a:solidFill>
            <a:srgbClr val="CCEEFF"/>
          </a:solidFill>
          <a:ln w="7620">
            <a:solidFill>
              <a:srgbClr val="B2D4E5"/>
            </a:solidFill>
            <a:prstDash val="solid"/>
          </a:ln>
        </p:spPr>
        <p:txBody>
          <a:bodyPr/>
          <a:lstStyle/>
          <a:p>
            <a:endParaRPr lang="fr-FR"/>
          </a:p>
        </p:txBody>
      </p:sp>
      <p:sp>
        <p:nvSpPr>
          <p:cNvPr id="12" name="Text 9"/>
          <p:cNvSpPr/>
          <p:nvPr/>
        </p:nvSpPr>
        <p:spPr>
          <a:xfrm>
            <a:off x="988814" y="4499967"/>
            <a:ext cx="193953"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2</a:t>
            </a:r>
            <a:endParaRPr lang="en-US" sz="2650" dirty="0"/>
          </a:p>
        </p:txBody>
      </p:sp>
      <p:sp>
        <p:nvSpPr>
          <p:cNvPr id="13" name="Text 10"/>
          <p:cNvSpPr/>
          <p:nvPr/>
        </p:nvSpPr>
        <p:spPr>
          <a:xfrm>
            <a:off x="2280285" y="4399598"/>
            <a:ext cx="2893933"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Petrona Bold" pitchFamily="34" charset="0"/>
                <a:ea typeface="Petrona Bold" pitchFamily="34" charset="-122"/>
                <a:cs typeface="Petrona Bold" pitchFamily="34" charset="-120"/>
              </a:rPr>
              <a:t>Vérification des seuils</a:t>
            </a:r>
            <a:endParaRPr lang="en-US" sz="2200" dirty="0"/>
          </a:p>
        </p:txBody>
      </p:sp>
      <p:sp>
        <p:nvSpPr>
          <p:cNvPr id="14" name="Text 11"/>
          <p:cNvSpPr/>
          <p:nvPr/>
        </p:nvSpPr>
        <p:spPr>
          <a:xfrm>
            <a:off x="2280285" y="4886087"/>
            <a:ext cx="6103620" cy="69484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S'assurer que les seuils de qualité sont respectés avant la livraison.</a:t>
            </a:r>
            <a:endParaRPr lang="en-US" sz="1700" dirty="0"/>
          </a:p>
        </p:txBody>
      </p:sp>
      <p:sp>
        <p:nvSpPr>
          <p:cNvPr id="15" name="Shape 12"/>
          <p:cNvSpPr/>
          <p:nvPr/>
        </p:nvSpPr>
        <p:spPr>
          <a:xfrm>
            <a:off x="1299686" y="6488668"/>
            <a:ext cx="760095" cy="30480"/>
          </a:xfrm>
          <a:prstGeom prst="roundRect">
            <a:avLst>
              <a:gd name="adj" fmla="val 299258"/>
            </a:avLst>
          </a:prstGeom>
          <a:solidFill>
            <a:srgbClr val="B2D4E5"/>
          </a:solidFill>
          <a:ln/>
        </p:spPr>
        <p:txBody>
          <a:bodyPr/>
          <a:lstStyle/>
          <a:p>
            <a:endParaRPr lang="fr-FR"/>
          </a:p>
        </p:txBody>
      </p:sp>
      <p:sp>
        <p:nvSpPr>
          <p:cNvPr id="16" name="Shape 13"/>
          <p:cNvSpPr/>
          <p:nvPr/>
        </p:nvSpPr>
        <p:spPr>
          <a:xfrm>
            <a:off x="841534" y="6259592"/>
            <a:ext cx="488633" cy="488633"/>
          </a:xfrm>
          <a:prstGeom prst="roundRect">
            <a:avLst>
              <a:gd name="adj" fmla="val 18667"/>
            </a:avLst>
          </a:prstGeom>
          <a:solidFill>
            <a:srgbClr val="CCEEFF"/>
          </a:solidFill>
          <a:ln w="7620">
            <a:solidFill>
              <a:srgbClr val="B2D4E5"/>
            </a:solidFill>
            <a:prstDash val="solid"/>
          </a:ln>
        </p:spPr>
        <p:txBody>
          <a:bodyPr/>
          <a:lstStyle/>
          <a:p>
            <a:endParaRPr lang="fr-FR"/>
          </a:p>
        </p:txBody>
      </p:sp>
      <p:sp>
        <p:nvSpPr>
          <p:cNvPr id="17" name="Text 14"/>
          <p:cNvSpPr/>
          <p:nvPr/>
        </p:nvSpPr>
        <p:spPr>
          <a:xfrm>
            <a:off x="989052" y="6332815"/>
            <a:ext cx="193596"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3</a:t>
            </a:r>
            <a:endParaRPr lang="en-US" sz="2650" dirty="0"/>
          </a:p>
        </p:txBody>
      </p:sp>
      <p:sp>
        <p:nvSpPr>
          <p:cNvPr id="18" name="Text 15"/>
          <p:cNvSpPr/>
          <p:nvPr/>
        </p:nvSpPr>
        <p:spPr>
          <a:xfrm>
            <a:off x="2280285" y="6232446"/>
            <a:ext cx="2850356" cy="356235"/>
          </a:xfrm>
          <a:prstGeom prst="rect">
            <a:avLst/>
          </a:prstGeom>
          <a:noFill/>
          <a:ln/>
        </p:spPr>
        <p:txBody>
          <a:bodyPr wrap="none" lIns="0" tIns="0" rIns="0" bIns="0" rtlCol="0" anchor="t"/>
          <a:lstStyle/>
          <a:p>
            <a:pPr marL="0" indent="0" algn="l">
              <a:lnSpc>
                <a:spcPts val="2800"/>
              </a:lnSpc>
              <a:buNone/>
            </a:pPr>
            <a:r>
              <a:rPr lang="en-US" sz="2200" b="1" dirty="0">
                <a:solidFill>
                  <a:srgbClr val="272525"/>
                </a:solidFill>
                <a:latin typeface="Petrona Bold" pitchFamily="34" charset="0"/>
                <a:ea typeface="Petrona Bold" pitchFamily="34" charset="-122"/>
                <a:cs typeface="Petrona Bold" pitchFamily="34" charset="-120"/>
              </a:rPr>
              <a:t>Suivi des problèmes</a:t>
            </a:r>
            <a:endParaRPr lang="en-US" sz="2200" dirty="0"/>
          </a:p>
        </p:txBody>
      </p:sp>
      <p:sp>
        <p:nvSpPr>
          <p:cNvPr id="19" name="Text 16"/>
          <p:cNvSpPr/>
          <p:nvPr/>
        </p:nvSpPr>
        <p:spPr>
          <a:xfrm>
            <a:off x="2280285" y="6718935"/>
            <a:ext cx="6103620" cy="694849"/>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Suivre et résoudre les problèmes détectés tout au long du cycle de développement.</a:t>
            </a:r>
            <a:endParaRPr lang="en-US" sz="17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02525"/>
            <a:ext cx="7556421" cy="223277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Conclusion : Optimiser la qualité du code avec SonarQube</a:t>
            </a:r>
            <a:endParaRPr lang="en-US" sz="4650" dirty="0"/>
          </a:p>
        </p:txBody>
      </p:sp>
      <p:sp>
        <p:nvSpPr>
          <p:cNvPr id="4" name="Text 1"/>
          <p:cNvSpPr/>
          <p:nvPr/>
        </p:nvSpPr>
        <p:spPr>
          <a:xfrm>
            <a:off x="6280190" y="4675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nter" pitchFamily="34" charset="0"/>
                <a:ea typeface="Inter" pitchFamily="34" charset="-122"/>
                <a:cs typeface="Inter" pitchFamily="34" charset="-120"/>
              </a:rPr>
              <a:t>SonarQube est un outil puissant qui permet de maîtriser la qualité du code de manière continue. En exploitant ses différentes fonctionnalités, les équipes de développement peuvent améliorer la maintenabilité, la sécurité et les performances de leurs applications.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Shape 2"/>
          <p:cNvSpPr/>
          <p:nvPr/>
        </p:nvSpPr>
        <p:spPr>
          <a:xfrm>
            <a:off x="999313" y="2705604"/>
            <a:ext cx="760095" cy="30480"/>
          </a:xfrm>
          <a:prstGeom prst="roundRect">
            <a:avLst>
              <a:gd name="adj" fmla="val 299258"/>
            </a:avLst>
          </a:prstGeom>
          <a:solidFill>
            <a:srgbClr val="B2D4E5"/>
          </a:solidFill>
          <a:ln/>
        </p:spPr>
        <p:txBody>
          <a:bodyPr/>
          <a:lstStyle/>
          <a:p>
            <a:endParaRPr lang="fr-FR"/>
          </a:p>
        </p:txBody>
      </p:sp>
      <p:sp>
        <p:nvSpPr>
          <p:cNvPr id="8" name="Text 5"/>
          <p:cNvSpPr/>
          <p:nvPr/>
        </p:nvSpPr>
        <p:spPr>
          <a:xfrm>
            <a:off x="1747231" y="2522081"/>
            <a:ext cx="7036012" cy="567392"/>
          </a:xfrm>
          <a:prstGeom prst="rect">
            <a:avLst/>
          </a:prstGeom>
          <a:noFill/>
          <a:ln/>
        </p:spPr>
        <p:txBody>
          <a:bodyPr wrap="none" lIns="0" tIns="0" rIns="0" bIns="0" rtlCol="0" anchor="t"/>
          <a:lstStyle/>
          <a:p>
            <a:pPr marL="0" indent="0" algn="l">
              <a:lnSpc>
                <a:spcPts val="2800"/>
              </a:lnSpc>
              <a:buNone/>
            </a:pPr>
            <a:r>
              <a:rPr lang="fr-FR" sz="2400" dirty="0">
                <a:latin typeface="Century" panose="02040604050505020304" pitchFamily="18" charset="0"/>
              </a:rPr>
              <a:t>Quelle est la différence entre une métrique générale </a:t>
            </a:r>
          </a:p>
          <a:p>
            <a:pPr marL="0" indent="0" algn="l">
              <a:lnSpc>
                <a:spcPts val="2800"/>
              </a:lnSpc>
              <a:buNone/>
            </a:pPr>
            <a:r>
              <a:rPr lang="fr-FR" sz="2400" dirty="0">
                <a:latin typeface="Century" panose="02040604050505020304" pitchFamily="18" charset="0"/>
              </a:rPr>
              <a:t>et une métrique logicielle?</a:t>
            </a:r>
            <a:endParaRPr lang="en-US" sz="2400" dirty="0">
              <a:latin typeface="Century" panose="02040604050505020304" pitchFamily="18" charset="0"/>
              <a:cs typeface="Aparajita" panose="02020603050405020304" pitchFamily="18" charset="0"/>
            </a:endParaRPr>
          </a:p>
        </p:txBody>
      </p:sp>
      <p:sp>
        <p:nvSpPr>
          <p:cNvPr id="9" name="Text 6"/>
          <p:cNvSpPr/>
          <p:nvPr/>
        </p:nvSpPr>
        <p:spPr>
          <a:xfrm>
            <a:off x="2280285" y="3053239"/>
            <a:ext cx="6103620" cy="694849"/>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10" name="Shape 7"/>
          <p:cNvSpPr/>
          <p:nvPr/>
        </p:nvSpPr>
        <p:spPr>
          <a:xfrm>
            <a:off x="941416" y="4528561"/>
            <a:ext cx="760095" cy="30480"/>
          </a:xfrm>
          <a:prstGeom prst="roundRect">
            <a:avLst>
              <a:gd name="adj" fmla="val 299258"/>
            </a:avLst>
          </a:prstGeom>
          <a:solidFill>
            <a:srgbClr val="B2D4E5"/>
          </a:solidFill>
          <a:ln/>
        </p:spPr>
        <p:txBody>
          <a:bodyPr/>
          <a:lstStyle/>
          <a:p>
            <a:endParaRPr lang="fr-FR"/>
          </a:p>
        </p:txBody>
      </p:sp>
      <p:sp>
        <p:nvSpPr>
          <p:cNvPr id="13" name="Text 10"/>
          <p:cNvSpPr/>
          <p:nvPr/>
        </p:nvSpPr>
        <p:spPr>
          <a:xfrm>
            <a:off x="1698366" y="4357528"/>
            <a:ext cx="4066813" cy="395823"/>
          </a:xfrm>
          <a:prstGeom prst="rect">
            <a:avLst/>
          </a:prstGeom>
          <a:noFill/>
          <a:ln/>
        </p:spPr>
        <p:txBody>
          <a:bodyPr wrap="none" lIns="0" tIns="0" rIns="0" bIns="0" rtlCol="0" anchor="t"/>
          <a:lstStyle/>
          <a:p>
            <a:pPr marL="0" indent="0" algn="l">
              <a:lnSpc>
                <a:spcPts val="2800"/>
              </a:lnSpc>
              <a:buNone/>
            </a:pPr>
            <a:r>
              <a:rPr lang="fr-FR" sz="2400" dirty="0">
                <a:latin typeface="Century" panose="02040604050505020304" pitchFamily="18" charset="0"/>
              </a:rPr>
              <a:t>Qu'est-ce que la qualité du code?</a:t>
            </a:r>
            <a:endParaRPr lang="en-US" sz="2200" dirty="0">
              <a:latin typeface="Century" panose="02040604050505020304" pitchFamily="18" charset="0"/>
            </a:endParaRPr>
          </a:p>
        </p:txBody>
      </p:sp>
      <p:sp>
        <p:nvSpPr>
          <p:cNvPr id="14" name="Text 11"/>
          <p:cNvSpPr/>
          <p:nvPr/>
        </p:nvSpPr>
        <p:spPr>
          <a:xfrm>
            <a:off x="2280285" y="4886087"/>
            <a:ext cx="6103620" cy="694849"/>
          </a:xfrm>
          <a:prstGeom prst="rect">
            <a:avLst/>
          </a:prstGeom>
          <a:noFill/>
          <a:ln/>
        </p:spPr>
        <p:txBody>
          <a:bodyPr wrap="square" lIns="0" tIns="0" rIns="0" bIns="0" rtlCol="0" anchor="t"/>
          <a:lstStyle/>
          <a:p>
            <a:pPr marL="0" indent="0" algn="l">
              <a:lnSpc>
                <a:spcPts val="2700"/>
              </a:lnSpc>
              <a:buNone/>
            </a:pPr>
            <a:endParaRPr lang="en-US" sz="1700" dirty="0"/>
          </a:p>
        </p:txBody>
      </p:sp>
      <p:sp>
        <p:nvSpPr>
          <p:cNvPr id="15" name="Shape 12"/>
          <p:cNvSpPr/>
          <p:nvPr/>
        </p:nvSpPr>
        <p:spPr>
          <a:xfrm>
            <a:off x="1020339" y="6365276"/>
            <a:ext cx="760095" cy="30480"/>
          </a:xfrm>
          <a:prstGeom prst="roundRect">
            <a:avLst>
              <a:gd name="adj" fmla="val 299258"/>
            </a:avLst>
          </a:prstGeom>
          <a:solidFill>
            <a:srgbClr val="B2D4E5"/>
          </a:solidFill>
          <a:ln/>
        </p:spPr>
        <p:txBody>
          <a:bodyPr/>
          <a:lstStyle/>
          <a:p>
            <a:endParaRPr lang="fr-FR"/>
          </a:p>
        </p:txBody>
      </p:sp>
      <p:grpSp>
        <p:nvGrpSpPr>
          <p:cNvPr id="20" name="Groupe 19">
            <a:extLst>
              <a:ext uri="{FF2B5EF4-FFF2-40B4-BE49-F238E27FC236}">
                <a16:creationId xmlns:a16="http://schemas.microsoft.com/office/drawing/2014/main" id="{32CF5DB7-B6DF-F36B-6992-1C8CDCDF0CEC}"/>
              </a:ext>
            </a:extLst>
          </p:cNvPr>
          <p:cNvGrpSpPr/>
          <p:nvPr/>
        </p:nvGrpSpPr>
        <p:grpSpPr>
          <a:xfrm>
            <a:off x="500181" y="2000250"/>
            <a:ext cx="488633" cy="5488264"/>
            <a:chOff x="841534" y="2142689"/>
            <a:chExt cx="488633" cy="5488264"/>
          </a:xfrm>
        </p:grpSpPr>
        <p:sp>
          <p:nvSpPr>
            <p:cNvPr id="4" name="Shape 1"/>
            <p:cNvSpPr/>
            <p:nvPr/>
          </p:nvSpPr>
          <p:spPr>
            <a:xfrm>
              <a:off x="1055371" y="2142689"/>
              <a:ext cx="45719" cy="5488264"/>
            </a:xfrm>
            <a:prstGeom prst="roundRect">
              <a:avLst>
                <a:gd name="adj" fmla="val 299258"/>
              </a:avLst>
            </a:prstGeom>
            <a:solidFill>
              <a:srgbClr val="B2D4E5"/>
            </a:solidFill>
            <a:ln/>
          </p:spPr>
          <p:txBody>
            <a:bodyPr/>
            <a:lstStyle/>
            <a:p>
              <a:endParaRPr lang="fr-FR"/>
            </a:p>
          </p:txBody>
        </p:sp>
        <p:sp>
          <p:nvSpPr>
            <p:cNvPr id="6" name="Shape 3"/>
            <p:cNvSpPr/>
            <p:nvPr/>
          </p:nvSpPr>
          <p:spPr>
            <a:xfrm>
              <a:off x="841534" y="2593896"/>
              <a:ext cx="488633" cy="488633"/>
            </a:xfrm>
            <a:prstGeom prst="roundRect">
              <a:avLst>
                <a:gd name="adj" fmla="val 18667"/>
              </a:avLst>
            </a:prstGeom>
            <a:solidFill>
              <a:srgbClr val="CCEEFF"/>
            </a:solidFill>
            <a:ln w="7620">
              <a:solidFill>
                <a:srgbClr val="B2D4E5"/>
              </a:solidFill>
              <a:prstDash val="solid"/>
            </a:ln>
          </p:spPr>
          <p:txBody>
            <a:bodyPr/>
            <a:lstStyle/>
            <a:p>
              <a:endParaRPr lang="fr-FR"/>
            </a:p>
          </p:txBody>
        </p:sp>
        <p:sp>
          <p:nvSpPr>
            <p:cNvPr id="7" name="Text 4"/>
            <p:cNvSpPr/>
            <p:nvPr/>
          </p:nvSpPr>
          <p:spPr>
            <a:xfrm>
              <a:off x="1012627" y="2667119"/>
              <a:ext cx="146447"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1</a:t>
              </a:r>
              <a:endParaRPr lang="en-US" sz="2650" dirty="0"/>
            </a:p>
          </p:txBody>
        </p:sp>
        <p:sp>
          <p:nvSpPr>
            <p:cNvPr id="11" name="Shape 8"/>
            <p:cNvSpPr/>
            <p:nvPr/>
          </p:nvSpPr>
          <p:spPr>
            <a:xfrm>
              <a:off x="841534" y="4426744"/>
              <a:ext cx="488633" cy="488633"/>
            </a:xfrm>
            <a:prstGeom prst="roundRect">
              <a:avLst>
                <a:gd name="adj" fmla="val 18667"/>
              </a:avLst>
            </a:prstGeom>
            <a:solidFill>
              <a:srgbClr val="CCEEFF"/>
            </a:solidFill>
            <a:ln w="7620">
              <a:solidFill>
                <a:srgbClr val="B2D4E5"/>
              </a:solidFill>
              <a:prstDash val="solid"/>
            </a:ln>
          </p:spPr>
          <p:txBody>
            <a:bodyPr/>
            <a:lstStyle/>
            <a:p>
              <a:endParaRPr lang="fr-FR"/>
            </a:p>
          </p:txBody>
        </p:sp>
        <p:sp>
          <p:nvSpPr>
            <p:cNvPr id="12" name="Text 9"/>
            <p:cNvSpPr/>
            <p:nvPr/>
          </p:nvSpPr>
          <p:spPr>
            <a:xfrm>
              <a:off x="988814" y="4499967"/>
              <a:ext cx="193953"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2</a:t>
              </a:r>
              <a:endParaRPr lang="en-US" sz="2650" dirty="0"/>
            </a:p>
          </p:txBody>
        </p:sp>
        <p:sp>
          <p:nvSpPr>
            <p:cNvPr id="16" name="Shape 13"/>
            <p:cNvSpPr/>
            <p:nvPr/>
          </p:nvSpPr>
          <p:spPr>
            <a:xfrm>
              <a:off x="841534" y="6259592"/>
              <a:ext cx="488633" cy="488633"/>
            </a:xfrm>
            <a:prstGeom prst="roundRect">
              <a:avLst>
                <a:gd name="adj" fmla="val 18667"/>
              </a:avLst>
            </a:prstGeom>
            <a:solidFill>
              <a:srgbClr val="CCEEFF"/>
            </a:solidFill>
            <a:ln w="7620">
              <a:solidFill>
                <a:srgbClr val="B2D4E5"/>
              </a:solidFill>
              <a:prstDash val="solid"/>
            </a:ln>
          </p:spPr>
          <p:txBody>
            <a:bodyPr/>
            <a:lstStyle/>
            <a:p>
              <a:endParaRPr lang="fr-FR"/>
            </a:p>
          </p:txBody>
        </p:sp>
        <p:sp>
          <p:nvSpPr>
            <p:cNvPr id="17" name="Text 14"/>
            <p:cNvSpPr/>
            <p:nvPr/>
          </p:nvSpPr>
          <p:spPr>
            <a:xfrm>
              <a:off x="989052" y="6332815"/>
              <a:ext cx="193596" cy="342067"/>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3</a:t>
              </a:r>
              <a:endParaRPr lang="en-US" sz="2650" dirty="0"/>
            </a:p>
          </p:txBody>
        </p:sp>
      </p:grpSp>
      <p:sp>
        <p:nvSpPr>
          <p:cNvPr id="18" name="Text 15"/>
          <p:cNvSpPr/>
          <p:nvPr/>
        </p:nvSpPr>
        <p:spPr>
          <a:xfrm>
            <a:off x="1810318" y="6177368"/>
            <a:ext cx="5681661" cy="694849"/>
          </a:xfrm>
          <a:prstGeom prst="rect">
            <a:avLst/>
          </a:prstGeom>
          <a:noFill/>
          <a:ln/>
        </p:spPr>
        <p:txBody>
          <a:bodyPr wrap="none" lIns="0" tIns="0" rIns="0" bIns="0" rtlCol="0" anchor="t"/>
          <a:lstStyle/>
          <a:p>
            <a:pPr marL="0" indent="0" algn="l">
              <a:lnSpc>
                <a:spcPts val="2800"/>
              </a:lnSpc>
              <a:buNone/>
            </a:pPr>
            <a:r>
              <a:rPr lang="fr-FR" sz="2400" dirty="0">
                <a:latin typeface="Century" panose="02040604050505020304" pitchFamily="18" charset="0"/>
              </a:rPr>
              <a:t>Quels sont les principaux critères </a:t>
            </a:r>
          </a:p>
          <a:p>
            <a:pPr marL="0" indent="0" algn="l">
              <a:lnSpc>
                <a:spcPts val="2800"/>
              </a:lnSpc>
              <a:buNone/>
            </a:pPr>
            <a:r>
              <a:rPr lang="fr-FR" sz="2400" dirty="0">
                <a:latin typeface="Century" panose="02040604050505020304" pitchFamily="18" charset="0"/>
              </a:rPr>
              <a:t>pour l'évaluer dans un projet logiciel ?</a:t>
            </a:r>
            <a:endParaRPr lang="en-US" sz="2200" dirty="0">
              <a:latin typeface="Century" panose="02040604050505020304" pitchFamily="18" charset="0"/>
            </a:endParaRPr>
          </a:p>
        </p:txBody>
      </p:sp>
      <p:sp>
        <p:nvSpPr>
          <p:cNvPr id="19" name="Text 16"/>
          <p:cNvSpPr/>
          <p:nvPr/>
        </p:nvSpPr>
        <p:spPr>
          <a:xfrm>
            <a:off x="2280285" y="6718935"/>
            <a:ext cx="6103620" cy="694849"/>
          </a:xfrm>
          <a:prstGeom prst="rect">
            <a:avLst/>
          </a:prstGeom>
          <a:noFill/>
          <a:ln/>
        </p:spPr>
        <p:txBody>
          <a:bodyPr wrap="square" lIns="0" tIns="0" rIns="0" bIns="0" rtlCol="0" anchor="t"/>
          <a:lstStyle/>
          <a:p>
            <a:pPr marL="0" indent="0" algn="l">
              <a:lnSpc>
                <a:spcPts val="2700"/>
              </a:lnSpc>
              <a:buNone/>
            </a:pPr>
            <a:endParaRPr lang="en-US" sz="1700" dirty="0"/>
          </a:p>
        </p:txBody>
      </p:sp>
      <p:grpSp>
        <p:nvGrpSpPr>
          <p:cNvPr id="21" name="Groupe 20">
            <a:extLst>
              <a:ext uri="{FF2B5EF4-FFF2-40B4-BE49-F238E27FC236}">
                <a16:creationId xmlns:a16="http://schemas.microsoft.com/office/drawing/2014/main" id="{A6615052-56E3-7D4D-6741-82627FF87069}"/>
              </a:ext>
            </a:extLst>
          </p:cNvPr>
          <p:cNvGrpSpPr/>
          <p:nvPr/>
        </p:nvGrpSpPr>
        <p:grpSpPr>
          <a:xfrm rot="5400000">
            <a:off x="8215982" y="7443574"/>
            <a:ext cx="230503" cy="1023554"/>
            <a:chOff x="465274" y="2271250"/>
            <a:chExt cx="157241" cy="601400"/>
          </a:xfrm>
        </p:grpSpPr>
        <p:sp>
          <p:nvSpPr>
            <p:cNvPr id="22" name="Google Shape;1665;p78">
              <a:hlinkClick r:id="" action="ppaction://hlinkshowjump?jump=previousslide"/>
              <a:extLst>
                <a:ext uri="{FF2B5EF4-FFF2-40B4-BE49-F238E27FC236}">
                  <a16:creationId xmlns:a16="http://schemas.microsoft.com/office/drawing/2014/main" id="{DBEE5C48-4142-2140-6E60-82D6C5814AE1}"/>
                </a:ext>
              </a:extLst>
            </p:cNvPr>
            <p:cNvSpPr/>
            <p:nvPr/>
          </p:nvSpPr>
          <p:spPr>
            <a:xfrm>
              <a:off x="465662" y="2271250"/>
              <a:ext cx="156300" cy="135300"/>
            </a:xfrm>
            <a:prstGeom prst="triangle">
              <a:avLst>
                <a:gd name="adj" fmla="val 50000"/>
              </a:avLst>
            </a:pr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66;p78">
              <a:hlinkClick r:id="" action="ppaction://hlinkshowjump?jump=nextslide"/>
              <a:extLst>
                <a:ext uri="{FF2B5EF4-FFF2-40B4-BE49-F238E27FC236}">
                  <a16:creationId xmlns:a16="http://schemas.microsoft.com/office/drawing/2014/main" id="{04729ED2-7E51-2CBA-0446-5B6FCD72EEFB}"/>
                </a:ext>
              </a:extLst>
            </p:cNvPr>
            <p:cNvSpPr/>
            <p:nvPr/>
          </p:nvSpPr>
          <p:spPr>
            <a:xfrm rot="10800000" flipH="1">
              <a:off x="465315" y="2737050"/>
              <a:ext cx="157200" cy="135600"/>
            </a:xfrm>
            <a:prstGeom prst="triangle">
              <a:avLst>
                <a:gd name="adj" fmla="val 50000"/>
              </a:avLst>
            </a:pr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67;p78">
              <a:hlinkClick r:id="rId4" action="ppaction://hlinksldjump"/>
              <a:extLst>
                <a:ext uri="{FF2B5EF4-FFF2-40B4-BE49-F238E27FC236}">
                  <a16:creationId xmlns:a16="http://schemas.microsoft.com/office/drawing/2014/main" id="{A691C166-4C7F-DFCE-9451-EDD8BF35E78C}"/>
                </a:ext>
              </a:extLst>
            </p:cNvPr>
            <p:cNvSpPr/>
            <p:nvPr/>
          </p:nvSpPr>
          <p:spPr>
            <a:xfrm rot="5400000">
              <a:off x="465301" y="2493168"/>
              <a:ext cx="157103" cy="157157"/>
            </a:xfrm>
            <a:custGeom>
              <a:avLst/>
              <a:gdLst/>
              <a:ahLst/>
              <a:cxnLst/>
              <a:rect l="l" t="t" r="r" b="b"/>
              <a:pathLst>
                <a:path w="21411" h="21411" extrusionOk="0">
                  <a:moveTo>
                    <a:pt x="10568" y="6574"/>
                  </a:moveTo>
                  <a:cubicBezTo>
                    <a:pt x="12851" y="6574"/>
                    <a:pt x="14563" y="8560"/>
                    <a:pt x="14563" y="10842"/>
                  </a:cubicBezTo>
                  <a:cubicBezTo>
                    <a:pt x="14563" y="12851"/>
                    <a:pt x="12851" y="14837"/>
                    <a:pt x="10568" y="14837"/>
                  </a:cubicBezTo>
                  <a:cubicBezTo>
                    <a:pt x="8286" y="14837"/>
                    <a:pt x="6574" y="12851"/>
                    <a:pt x="6574" y="10842"/>
                  </a:cubicBezTo>
                  <a:cubicBezTo>
                    <a:pt x="6574" y="8560"/>
                    <a:pt x="8286" y="6574"/>
                    <a:pt x="10568" y="6574"/>
                  </a:cubicBezTo>
                  <a:close/>
                  <a:moveTo>
                    <a:pt x="8560" y="0"/>
                  </a:moveTo>
                  <a:lnTo>
                    <a:pt x="8560" y="2009"/>
                  </a:lnTo>
                  <a:cubicBezTo>
                    <a:pt x="7715" y="2283"/>
                    <a:pt x="6848" y="2580"/>
                    <a:pt x="6003" y="3150"/>
                  </a:cubicBezTo>
                  <a:lnTo>
                    <a:pt x="4565" y="1712"/>
                  </a:lnTo>
                  <a:lnTo>
                    <a:pt x="1712" y="4565"/>
                  </a:lnTo>
                  <a:lnTo>
                    <a:pt x="3150" y="6277"/>
                  </a:lnTo>
                  <a:cubicBezTo>
                    <a:pt x="2580" y="6848"/>
                    <a:pt x="2283" y="7715"/>
                    <a:pt x="2009" y="8560"/>
                  </a:cubicBezTo>
                  <a:lnTo>
                    <a:pt x="0" y="8560"/>
                  </a:lnTo>
                  <a:lnTo>
                    <a:pt x="0" y="12851"/>
                  </a:lnTo>
                  <a:lnTo>
                    <a:pt x="2009" y="12851"/>
                  </a:lnTo>
                  <a:cubicBezTo>
                    <a:pt x="2283" y="13695"/>
                    <a:pt x="2580" y="14563"/>
                    <a:pt x="3150" y="15407"/>
                  </a:cubicBezTo>
                  <a:lnTo>
                    <a:pt x="1712" y="16845"/>
                  </a:lnTo>
                  <a:lnTo>
                    <a:pt x="4565" y="19698"/>
                  </a:lnTo>
                  <a:lnTo>
                    <a:pt x="6003" y="18260"/>
                  </a:lnTo>
                  <a:cubicBezTo>
                    <a:pt x="6848" y="18831"/>
                    <a:pt x="7715" y="19128"/>
                    <a:pt x="8560" y="19402"/>
                  </a:cubicBezTo>
                  <a:lnTo>
                    <a:pt x="8560" y="21410"/>
                  </a:lnTo>
                  <a:lnTo>
                    <a:pt x="12554" y="21410"/>
                  </a:lnTo>
                  <a:lnTo>
                    <a:pt x="12851" y="19402"/>
                  </a:lnTo>
                  <a:cubicBezTo>
                    <a:pt x="13696" y="19128"/>
                    <a:pt x="14563" y="18831"/>
                    <a:pt x="15134" y="18260"/>
                  </a:cubicBezTo>
                  <a:lnTo>
                    <a:pt x="16845" y="19698"/>
                  </a:lnTo>
                  <a:lnTo>
                    <a:pt x="19699" y="16845"/>
                  </a:lnTo>
                  <a:lnTo>
                    <a:pt x="18261" y="15407"/>
                  </a:lnTo>
                  <a:cubicBezTo>
                    <a:pt x="18831" y="14563"/>
                    <a:pt x="19128" y="13695"/>
                    <a:pt x="19128" y="12851"/>
                  </a:cubicBezTo>
                  <a:lnTo>
                    <a:pt x="21410" y="12851"/>
                  </a:lnTo>
                  <a:lnTo>
                    <a:pt x="21410" y="8560"/>
                  </a:lnTo>
                  <a:lnTo>
                    <a:pt x="19128" y="8560"/>
                  </a:lnTo>
                  <a:cubicBezTo>
                    <a:pt x="19128" y="7715"/>
                    <a:pt x="18831" y="6848"/>
                    <a:pt x="18261" y="6277"/>
                  </a:cubicBezTo>
                  <a:lnTo>
                    <a:pt x="19699" y="4565"/>
                  </a:lnTo>
                  <a:lnTo>
                    <a:pt x="16845" y="1712"/>
                  </a:lnTo>
                  <a:lnTo>
                    <a:pt x="15134" y="3150"/>
                  </a:lnTo>
                  <a:cubicBezTo>
                    <a:pt x="14563" y="2580"/>
                    <a:pt x="13696" y="2283"/>
                    <a:pt x="12851" y="2009"/>
                  </a:cubicBezTo>
                  <a:lnTo>
                    <a:pt x="12554" y="0"/>
                  </a:lnTo>
                  <a:close/>
                </a:path>
              </a:pathLst>
            </a:custGeom>
            <a:solidFill>
              <a:schemeClr val="lt1"/>
            </a:solidFill>
            <a:ln>
              <a:noFill/>
            </a:ln>
            <a:effectLst>
              <a:outerShdw blurRad="57150" dist="19050" dir="5400000" algn="bl" rotWithShape="0">
                <a:schemeClr val="dk1">
                  <a:alpha val="52000"/>
                </a:schemeClr>
              </a:outerShdw>
              <a:reflection stA="4000" endPos="54000" dist="47625"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1611;p78">
            <a:extLst>
              <a:ext uri="{FF2B5EF4-FFF2-40B4-BE49-F238E27FC236}">
                <a16:creationId xmlns:a16="http://schemas.microsoft.com/office/drawing/2014/main" id="{70C81BF7-E5F0-45C5-2E8E-22D9B60D786D}"/>
              </a:ext>
            </a:extLst>
          </p:cNvPr>
          <p:cNvSpPr txBox="1">
            <a:spLocks/>
          </p:cNvSpPr>
          <p:nvPr/>
        </p:nvSpPr>
        <p:spPr>
          <a:xfrm>
            <a:off x="-174028" y="1021159"/>
            <a:ext cx="9167533" cy="362923"/>
          </a:xfrm>
          <a:prstGeom prst="rect">
            <a:avLst/>
          </a:prstGeom>
          <a:solidFill>
            <a:schemeClr val="accent6">
              <a:lumMod val="85000"/>
              <a:alpha val="8000"/>
            </a:schemeClr>
          </a:solidFill>
          <a:ln>
            <a:noFill/>
          </a:ln>
          <a:effectLst>
            <a:glow rad="723900">
              <a:srgbClr val="E4A47F">
                <a:alpha val="24000"/>
              </a:srgbClr>
            </a:glow>
            <a:outerShdw blurRad="635000" dir="18900000" sy="23000" kx="-1200000" algn="bl" rotWithShape="0">
              <a:srgbClr val="E4A47F">
                <a:alpha val="61000"/>
              </a:srgbClr>
            </a:outerShdw>
          </a:effectLst>
          <a:scene3d>
            <a:camera prst="orthographicFront"/>
            <a:lightRig rig="threePt" dir="t"/>
          </a:scene3d>
          <a:sp3d>
            <a:bevelT/>
          </a:sp3d>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2900"/>
              </a:lnSpc>
            </a:pPr>
            <a:r>
              <a:rPr lang="fr-FR" sz="3200" b="1" i="1" dirty="0">
                <a:solidFill>
                  <a:srgbClr val="272525"/>
                </a:solidFill>
                <a:latin typeface="Sitka Banner Semibold" pitchFamily="2" charset="0"/>
                <a:ea typeface="Petrona Bold" pitchFamily="34" charset="-122"/>
                <a:cs typeface="Sabon Next LT" panose="02000500000000000000" pitchFamily="2" charset="0"/>
              </a:rPr>
              <a:t>Notions des métriques de la qualité du code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73">
                                          <p:stCondLst>
                                            <p:cond delay="0"/>
                                          </p:stCondLst>
                                        </p:cTn>
                                        <p:tgtEl>
                                          <p:spTgt spid="25"/>
                                        </p:tgtEl>
                                      </p:cBhvr>
                                    </p:animEffect>
                                    <p:anim calcmode="lin" valueType="num">
                                      <p:cBhvr>
                                        <p:cTn id="8" dur="228"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 dur="83"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0" dur="83" tmFilter="0, 0; 0.125,0.2665; 0.25,0.4; 0.375,0.465; 0.5,0.5;  0.625,0.535; 0.75,0.6; 0.875,0.7335; 1,1">
                                          <p:stCondLst>
                                            <p:cond delay="83"/>
                                          </p:stCondLst>
                                        </p:cTn>
                                        <p:tgtEl>
                                          <p:spTgt spid="25"/>
                                        </p:tgtEl>
                                        <p:attrNameLst>
                                          <p:attrName>ppt_y</p:attrName>
                                        </p:attrNameLst>
                                      </p:cBhvr>
                                      <p:tavLst>
                                        <p:tav tm="0" fmla="#ppt_y-sin(pi*$)/9">
                                          <p:val>
                                            <p:fltVal val="0"/>
                                          </p:val>
                                        </p:tav>
                                        <p:tav tm="100000">
                                          <p:val>
                                            <p:fltVal val="1"/>
                                          </p:val>
                                        </p:tav>
                                      </p:tavLst>
                                    </p:anim>
                                    <p:anim calcmode="lin" valueType="num">
                                      <p:cBhvr>
                                        <p:cTn id="11" dur="42" tmFilter="0, 0; 0.125,0.2665; 0.25,0.4; 0.375,0.465; 0.5,0.5;  0.625,0.535; 0.75,0.6; 0.875,0.7335; 1,1">
                                          <p:stCondLst>
                                            <p:cond delay="166"/>
                                          </p:stCondLst>
                                        </p:cTn>
                                        <p:tgtEl>
                                          <p:spTgt spid="25"/>
                                        </p:tgtEl>
                                        <p:attrNameLst>
                                          <p:attrName>ppt_y</p:attrName>
                                        </p:attrNameLst>
                                      </p:cBhvr>
                                      <p:tavLst>
                                        <p:tav tm="0" fmla="#ppt_y-sin(pi*$)/27">
                                          <p:val>
                                            <p:fltVal val="0"/>
                                          </p:val>
                                        </p:tav>
                                        <p:tav tm="100000">
                                          <p:val>
                                            <p:fltVal val="1"/>
                                          </p:val>
                                        </p:tav>
                                      </p:tavLst>
                                    </p:anim>
                                    <p:anim calcmode="lin" valueType="num">
                                      <p:cBhvr>
                                        <p:cTn id="12" dur="21" tmFilter="0, 0; 0.125,0.2665; 0.25,0.4; 0.375,0.465; 0.5,0.5;  0.625,0.535; 0.75,0.6; 0.875,0.7335; 1,1">
                                          <p:stCondLst>
                                            <p:cond delay="207"/>
                                          </p:stCondLst>
                                        </p:cTn>
                                        <p:tgtEl>
                                          <p:spTgt spid="25"/>
                                        </p:tgtEl>
                                        <p:attrNameLst>
                                          <p:attrName>ppt_y</p:attrName>
                                        </p:attrNameLst>
                                      </p:cBhvr>
                                      <p:tavLst>
                                        <p:tav tm="0" fmla="#ppt_y-sin(pi*$)/81">
                                          <p:val>
                                            <p:fltVal val="0"/>
                                          </p:val>
                                        </p:tav>
                                        <p:tav tm="100000">
                                          <p:val>
                                            <p:fltVal val="1"/>
                                          </p:val>
                                        </p:tav>
                                      </p:tavLst>
                                    </p:anim>
                                    <p:animScale>
                                      <p:cBhvr>
                                        <p:cTn id="13" dur="3">
                                          <p:stCondLst>
                                            <p:cond delay="81"/>
                                          </p:stCondLst>
                                        </p:cTn>
                                        <p:tgtEl>
                                          <p:spTgt spid="25"/>
                                        </p:tgtEl>
                                      </p:cBhvr>
                                      <p:to x="100000" y="60000"/>
                                    </p:animScale>
                                    <p:animScale>
                                      <p:cBhvr>
                                        <p:cTn id="14" dur="21" decel="50000">
                                          <p:stCondLst>
                                            <p:cond delay="85"/>
                                          </p:stCondLst>
                                        </p:cTn>
                                        <p:tgtEl>
                                          <p:spTgt spid="25"/>
                                        </p:tgtEl>
                                      </p:cBhvr>
                                      <p:to x="100000" y="100000"/>
                                    </p:animScale>
                                    <p:animScale>
                                      <p:cBhvr>
                                        <p:cTn id="15" dur="3">
                                          <p:stCondLst>
                                            <p:cond delay="164"/>
                                          </p:stCondLst>
                                        </p:cTn>
                                        <p:tgtEl>
                                          <p:spTgt spid="25"/>
                                        </p:tgtEl>
                                      </p:cBhvr>
                                      <p:to x="100000" y="80000"/>
                                    </p:animScale>
                                    <p:animScale>
                                      <p:cBhvr>
                                        <p:cTn id="16" dur="21" decel="50000">
                                          <p:stCondLst>
                                            <p:cond delay="167"/>
                                          </p:stCondLst>
                                        </p:cTn>
                                        <p:tgtEl>
                                          <p:spTgt spid="25"/>
                                        </p:tgtEl>
                                      </p:cBhvr>
                                      <p:to x="100000" y="100000"/>
                                    </p:animScale>
                                    <p:animScale>
                                      <p:cBhvr>
                                        <p:cTn id="17" dur="3">
                                          <p:stCondLst>
                                            <p:cond delay="205"/>
                                          </p:stCondLst>
                                        </p:cTn>
                                        <p:tgtEl>
                                          <p:spTgt spid="25"/>
                                        </p:tgtEl>
                                      </p:cBhvr>
                                      <p:to x="100000" y="90000"/>
                                    </p:animScale>
                                    <p:animScale>
                                      <p:cBhvr>
                                        <p:cTn id="18" dur="21" decel="50000">
                                          <p:stCondLst>
                                            <p:cond delay="209"/>
                                          </p:stCondLst>
                                        </p:cTn>
                                        <p:tgtEl>
                                          <p:spTgt spid="25"/>
                                        </p:tgtEl>
                                      </p:cBhvr>
                                      <p:to x="100000" y="100000"/>
                                    </p:animScale>
                                    <p:animScale>
                                      <p:cBhvr>
                                        <p:cTn id="19" dur="3">
                                          <p:stCondLst>
                                            <p:cond delay="226"/>
                                          </p:stCondLst>
                                        </p:cTn>
                                        <p:tgtEl>
                                          <p:spTgt spid="25"/>
                                        </p:tgtEl>
                                      </p:cBhvr>
                                      <p:to x="100000" y="95000"/>
                                    </p:animScale>
                                    <p:animScale>
                                      <p:cBhvr>
                                        <p:cTn id="20" dur="21" decel="50000">
                                          <p:stCondLst>
                                            <p:cond delay="229"/>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0249" y="0"/>
            <a:ext cx="14630400" cy="8229600"/>
          </a:xfrm>
          <a:prstGeom prst="rect">
            <a:avLst/>
          </a:prstGeom>
          <a:solidFill>
            <a:srgbClr val="FFFFFF">
              <a:alpha val="85000"/>
            </a:srgbClr>
          </a:solidFill>
          <a:ln/>
        </p:spPr>
        <p:txBody>
          <a:bodyPr/>
          <a:lstStyle/>
          <a:p>
            <a:endParaRPr lang="fr-FR" dirty="0"/>
          </a:p>
        </p:txBody>
      </p:sp>
      <p:sp>
        <p:nvSpPr>
          <p:cNvPr id="5" name="Shape 2"/>
          <p:cNvSpPr/>
          <p:nvPr/>
        </p:nvSpPr>
        <p:spPr>
          <a:xfrm>
            <a:off x="793790" y="3132772"/>
            <a:ext cx="396835" cy="396835"/>
          </a:xfrm>
          <a:prstGeom prst="roundRect">
            <a:avLst>
              <a:gd name="adj" fmla="val 24007"/>
            </a:avLst>
          </a:prstGeom>
          <a:solidFill>
            <a:srgbClr val="CCEEFF"/>
          </a:solidFill>
          <a:ln w="7620">
            <a:solidFill>
              <a:srgbClr val="B2D4E5"/>
            </a:solidFill>
            <a:prstDash val="solid"/>
          </a:ln>
        </p:spPr>
        <p:txBody>
          <a:bodyPr/>
          <a:lstStyle/>
          <a:p>
            <a:endParaRPr lang="fr-FR"/>
          </a:p>
        </p:txBody>
      </p:sp>
      <p:sp>
        <p:nvSpPr>
          <p:cNvPr id="6" name="Text 3"/>
          <p:cNvSpPr/>
          <p:nvPr/>
        </p:nvSpPr>
        <p:spPr>
          <a:xfrm>
            <a:off x="1417439" y="3132772"/>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Métriques générales</a:t>
            </a:r>
            <a:endParaRPr lang="en-US" sz="2300" dirty="0"/>
          </a:p>
        </p:txBody>
      </p:sp>
      <p:sp>
        <p:nvSpPr>
          <p:cNvPr id="7" name="Text 4"/>
          <p:cNvSpPr/>
          <p:nvPr/>
        </p:nvSpPr>
        <p:spPr>
          <a:xfrm>
            <a:off x="1417439" y="3640931"/>
            <a:ext cx="5784413" cy="1451610"/>
          </a:xfrm>
          <a:prstGeom prst="rect">
            <a:avLst/>
          </a:prstGeom>
          <a:noFill/>
          <a:ln/>
        </p:spPr>
        <p:txBody>
          <a:bodyPr wrap="square" lIns="0" tIns="0" rIns="0" bIns="0" rtlCol="0" anchor="t"/>
          <a:lstStyle/>
          <a:p>
            <a:pPr marL="0" indent="0">
              <a:lnSpc>
                <a:spcPts val="2850"/>
              </a:lnSpc>
              <a:buNone/>
            </a:pPr>
            <a:r>
              <a:rPr lang="fr-FR" sz="2000" dirty="0">
                <a:latin typeface="Amasis MT Pro" panose="02040504050005020304" pitchFamily="18" charset="0"/>
              </a:rPr>
              <a:t>est une mesure quantitative utilisée pour évaluer, comparer ou suivre une caractéristique particulière d’un système,</a:t>
            </a:r>
            <a:r>
              <a:rPr lang="fr-FR" sz="2000" b="1" dirty="0">
                <a:latin typeface="Amasis MT Pro" panose="02040504050005020304" pitchFamily="18" charset="0"/>
              </a:rPr>
              <a:t> </a:t>
            </a:r>
            <a:r>
              <a:rPr lang="en-US" sz="2000" dirty="0">
                <a:solidFill>
                  <a:srgbClr val="272525"/>
                </a:solidFill>
                <a:latin typeface="Amasis MT Pro" panose="02040504050005020304" pitchFamily="18" charset="0"/>
                <a:ea typeface="Inter" pitchFamily="34" charset="-122"/>
                <a:cs typeface="Inter" pitchFamily="34" charset="-120"/>
              </a:rPr>
              <a:t>tels que la performance, la fiabilité, et la maintenabilité. </a:t>
            </a:r>
            <a:endParaRPr lang="en-US" sz="2000" dirty="0">
              <a:latin typeface="Amasis MT Pro" panose="02040504050005020304" pitchFamily="18" charset="0"/>
            </a:endParaRPr>
          </a:p>
        </p:txBody>
      </p:sp>
      <p:sp>
        <p:nvSpPr>
          <p:cNvPr id="8" name="Shape 5"/>
          <p:cNvSpPr/>
          <p:nvPr/>
        </p:nvSpPr>
        <p:spPr>
          <a:xfrm>
            <a:off x="7428667" y="3132772"/>
            <a:ext cx="396835" cy="396835"/>
          </a:xfrm>
          <a:prstGeom prst="roundRect">
            <a:avLst>
              <a:gd name="adj" fmla="val 24007"/>
            </a:avLst>
          </a:prstGeom>
          <a:solidFill>
            <a:srgbClr val="CCEEFF"/>
          </a:solidFill>
          <a:ln w="7620">
            <a:solidFill>
              <a:srgbClr val="B2D4E5"/>
            </a:solidFill>
            <a:prstDash val="solid"/>
          </a:ln>
        </p:spPr>
        <p:txBody>
          <a:bodyPr/>
          <a:lstStyle/>
          <a:p>
            <a:endParaRPr lang="fr-FR"/>
          </a:p>
        </p:txBody>
      </p:sp>
      <p:sp>
        <p:nvSpPr>
          <p:cNvPr id="9" name="Text 6"/>
          <p:cNvSpPr/>
          <p:nvPr/>
        </p:nvSpPr>
        <p:spPr>
          <a:xfrm>
            <a:off x="8052316" y="3132772"/>
            <a:ext cx="2977039" cy="372070"/>
          </a:xfrm>
          <a:prstGeom prst="rect">
            <a:avLst/>
          </a:prstGeom>
          <a:noFill/>
          <a:ln/>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Métriques logicielles</a:t>
            </a:r>
            <a:endParaRPr lang="en-US" sz="2300" dirty="0"/>
          </a:p>
        </p:txBody>
      </p:sp>
      <p:sp>
        <p:nvSpPr>
          <p:cNvPr id="10" name="Text 7"/>
          <p:cNvSpPr/>
          <p:nvPr/>
        </p:nvSpPr>
        <p:spPr>
          <a:xfrm>
            <a:off x="8052316" y="3640931"/>
            <a:ext cx="5784413" cy="1814513"/>
          </a:xfrm>
          <a:prstGeom prst="rect">
            <a:avLst/>
          </a:prstGeom>
          <a:noFill/>
          <a:ln/>
        </p:spPr>
        <p:txBody>
          <a:bodyPr wrap="square" lIns="0" tIns="0" rIns="0" bIns="0" rtlCol="0" anchor="t"/>
          <a:lstStyle/>
          <a:p>
            <a:pPr marL="0" indent="0">
              <a:lnSpc>
                <a:spcPts val="2850"/>
              </a:lnSpc>
              <a:buNone/>
            </a:pPr>
            <a:r>
              <a:rPr lang="fr-FR" sz="2000" dirty="0">
                <a:latin typeface="Amasis MT Pro" panose="02040504050005020304" pitchFamily="18" charset="0"/>
              </a:rPr>
              <a:t>est une mesure utilisée spécifiquement dans le contexte du développement logiciel pour évaluer des aspects du code, du processus de développement ou de la qualité du produit final, tels que </a:t>
            </a:r>
            <a:r>
              <a:rPr lang="en-US" sz="2000" dirty="0">
                <a:solidFill>
                  <a:srgbClr val="272525"/>
                </a:solidFill>
                <a:latin typeface="Amasis MT Pro" panose="02040504050005020304" pitchFamily="18" charset="0"/>
                <a:ea typeface="Inter" pitchFamily="34" charset="-122"/>
                <a:cs typeface="Inter" pitchFamily="34" charset="-120"/>
              </a:rPr>
              <a:t>la complexité, la couverture des tests, et la dette technique</a:t>
            </a:r>
            <a:r>
              <a:rPr lang="fr-FR" sz="1600" dirty="0"/>
              <a:t>.</a:t>
            </a:r>
            <a:endParaRPr lang="en-US" sz="1750" dirty="0"/>
          </a:p>
        </p:txBody>
      </p:sp>
      <p:sp>
        <p:nvSpPr>
          <p:cNvPr id="11" name="Text 8"/>
          <p:cNvSpPr/>
          <p:nvPr/>
        </p:nvSpPr>
        <p:spPr>
          <a:xfrm>
            <a:off x="1190625" y="6681109"/>
            <a:ext cx="13042821" cy="725805"/>
          </a:xfrm>
          <a:prstGeom prst="rect">
            <a:avLst/>
          </a:prstGeom>
          <a:noFill/>
          <a:ln/>
          <a:effectLst>
            <a:outerShdw blurRad="63500" dist="25400" dir="5400000" algn="t" rotWithShape="0">
              <a:prstClr val="black">
                <a:alpha val="96000"/>
              </a:prstClr>
            </a:outerShdw>
          </a:effectLst>
        </p:spPr>
        <p:txBody>
          <a:bodyPr wrap="square" lIns="0" tIns="0" rIns="0" bIns="0" rtlCol="0" anchor="t"/>
          <a:lstStyle/>
          <a:p>
            <a:pPr marL="342900" indent="-342900">
              <a:buFont typeface="Wingdings" panose="05000000000000000000" pitchFamily="2" charset="2"/>
              <a:buChar char="Ø"/>
            </a:pPr>
            <a:r>
              <a:rPr lang="fr-FR" sz="2200" dirty="0"/>
              <a:t>Les </a:t>
            </a:r>
            <a:r>
              <a:rPr lang="fr-FR" sz="2200" b="1" dirty="0">
                <a:solidFill>
                  <a:srgbClr val="6FB4E3"/>
                </a:solidFill>
              </a:rPr>
              <a:t>métriques générales </a:t>
            </a:r>
            <a:r>
              <a:rPr lang="fr-FR" sz="2200" dirty="0"/>
              <a:t>mesurent des aspects universels dans divers domaines, tandis que les </a:t>
            </a:r>
            <a:r>
              <a:rPr lang="fr-FR" sz="2200" b="1" dirty="0">
                <a:solidFill>
                  <a:srgbClr val="6FB4E3"/>
                </a:solidFill>
              </a:rPr>
              <a:t>métriques logicielles</a:t>
            </a:r>
            <a:r>
              <a:rPr lang="fr-FR" sz="2200" dirty="0">
                <a:solidFill>
                  <a:srgbClr val="6FB4E3"/>
                </a:solidFill>
              </a:rPr>
              <a:t> </a:t>
            </a:r>
            <a:r>
              <a:rPr lang="fr-FR" sz="2200" dirty="0"/>
              <a:t>évaluent spécifiquement des aspects relatifs aux logiciels.</a:t>
            </a:r>
          </a:p>
        </p:txBody>
      </p:sp>
      <p:sp>
        <p:nvSpPr>
          <p:cNvPr id="12" name="Rectangle : avec coins rognés en haut 11">
            <a:extLst>
              <a:ext uri="{FF2B5EF4-FFF2-40B4-BE49-F238E27FC236}">
                <a16:creationId xmlns:a16="http://schemas.microsoft.com/office/drawing/2014/main" id="{F181C89A-C666-40B8-8C82-7A1A51DEABCB}"/>
              </a:ext>
            </a:extLst>
          </p:cNvPr>
          <p:cNvSpPr/>
          <p:nvPr/>
        </p:nvSpPr>
        <p:spPr>
          <a:xfrm>
            <a:off x="1387614" y="416686"/>
            <a:ext cx="11135205" cy="1162797"/>
          </a:xfrm>
          <a:prstGeom prst="snip2SameRect">
            <a:avLst/>
          </a:prstGeom>
          <a:solidFill>
            <a:srgbClr val="AEDCF8"/>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fr-FR" dirty="0"/>
          </a:p>
        </p:txBody>
      </p:sp>
      <p:sp>
        <p:nvSpPr>
          <p:cNvPr id="4" name="Text 1"/>
          <p:cNvSpPr/>
          <p:nvPr/>
        </p:nvSpPr>
        <p:spPr>
          <a:xfrm>
            <a:off x="1586150" y="625954"/>
            <a:ext cx="12081867" cy="744260"/>
          </a:xfrm>
          <a:prstGeom prst="rect">
            <a:avLst/>
          </a:prstGeom>
          <a:noFill/>
          <a:ln/>
          <a:effectLst>
            <a:outerShdw blurRad="203200" dist="38100" dir="10800000" algn="r" rotWithShape="0">
              <a:prstClr val="black">
                <a:alpha val="55000"/>
              </a:prstClr>
            </a:outerShdw>
          </a:effectLst>
        </p:spPr>
        <p:txBody>
          <a:bodyPr wrap="none" lIns="0" tIns="0" rIns="0" bIns="0" rtlCol="0" anchor="t"/>
          <a:lstStyle/>
          <a:p>
            <a:pPr marL="0" indent="0">
              <a:lnSpc>
                <a:spcPts val="5850"/>
              </a:lnSpc>
              <a:buNone/>
            </a:pPr>
            <a:r>
              <a:rPr lang="en-US" sz="4650" i="1" dirty="0">
                <a:solidFill>
                  <a:schemeClr val="bg1"/>
                </a:solidFill>
                <a:latin typeface="Palatino Linotype" panose="02040502050505030304" pitchFamily="18" charset="0"/>
                <a:ea typeface="Petrona Bold" pitchFamily="34" charset="-122"/>
                <a:cs typeface="Petrona Bold" pitchFamily="34" charset="-120"/>
              </a:rPr>
              <a:t>Métriques générales vs métriques logicielles</a:t>
            </a:r>
            <a:endParaRPr lang="en-US" sz="4650" i="1" dirty="0">
              <a:solidFill>
                <a:schemeClr val="bg1"/>
              </a:solidFill>
              <a:latin typeface="Palatino Linotype" panose="0204050205050503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CCAD928-509B-484A-BC9B-696DFDFA892C}"/>
              </a:ext>
            </a:extLst>
          </p:cNvPr>
          <p:cNvSpPr txBox="1"/>
          <p:nvPr/>
        </p:nvSpPr>
        <p:spPr>
          <a:xfrm>
            <a:off x="3142745" y="103664"/>
            <a:ext cx="7593976" cy="781752"/>
          </a:xfrm>
          <a:prstGeom prst="rect">
            <a:avLst/>
          </a:prstGeom>
          <a:noFill/>
          <a:effectLst>
            <a:outerShdw blurRad="876300" dist="38100" dir="5400000" algn="t" rotWithShape="0">
              <a:schemeClr val="accent2">
                <a:lumMod val="60000"/>
                <a:lumOff val="40000"/>
              </a:schemeClr>
            </a:outerShdw>
          </a:effectLst>
        </p:spPr>
        <p:txBody>
          <a:bodyPr wrap="square" rtlCol="0">
            <a:spAutoFit/>
          </a:bodyPr>
          <a:lstStyle/>
          <a:p>
            <a:pPr algn="ctr"/>
            <a:r>
              <a:rPr lang="fr-FR" sz="4480" b="1" u="sng" dirty="0">
                <a:solidFill>
                  <a:srgbClr val="DEA900"/>
                </a:solidFill>
                <a:effectLst>
                  <a:outerShdw blurRad="38100" dist="38100" dir="2700000" algn="tl">
                    <a:srgbClr val="000000">
                      <a:alpha val="43137"/>
                    </a:srgbClr>
                  </a:outerShdw>
                </a:effectLst>
                <a:latin typeface="Lucida Calligraphy" panose="03010101010101010101" pitchFamily="66" charset="0"/>
              </a:rPr>
              <a:t>La Qualite de code</a:t>
            </a:r>
          </a:p>
        </p:txBody>
      </p:sp>
      <p:grpSp>
        <p:nvGrpSpPr>
          <p:cNvPr id="169" name="Google Shape;964;p64">
            <a:extLst>
              <a:ext uri="{FF2B5EF4-FFF2-40B4-BE49-F238E27FC236}">
                <a16:creationId xmlns:a16="http://schemas.microsoft.com/office/drawing/2014/main" id="{4E778720-837C-FCED-F247-6271EB49737C}"/>
              </a:ext>
            </a:extLst>
          </p:cNvPr>
          <p:cNvGrpSpPr/>
          <p:nvPr/>
        </p:nvGrpSpPr>
        <p:grpSpPr>
          <a:xfrm flipH="1">
            <a:off x="10661865" y="259263"/>
            <a:ext cx="1320942" cy="150398"/>
            <a:chOff x="5718423" y="809024"/>
            <a:chExt cx="830071" cy="94500"/>
          </a:xfrm>
        </p:grpSpPr>
        <p:sp>
          <p:nvSpPr>
            <p:cNvPr id="170" name="Google Shape;965;p64">
              <a:extLst>
                <a:ext uri="{FF2B5EF4-FFF2-40B4-BE49-F238E27FC236}">
                  <a16:creationId xmlns:a16="http://schemas.microsoft.com/office/drawing/2014/main" id="{E6672A3D-1485-7A81-0CEB-3B7028FDA420}"/>
                </a:ext>
              </a:extLst>
            </p:cNvPr>
            <p:cNvSpPr/>
            <p:nvPr/>
          </p:nvSpPr>
          <p:spPr>
            <a:xfrm>
              <a:off x="5718423" y="809024"/>
              <a:ext cx="94500" cy="94500"/>
            </a:xfrm>
            <a:prstGeom prst="ellipse">
              <a:avLst/>
            </a:prstGeom>
            <a:solidFill>
              <a:schemeClr val="accent6">
                <a:lumMod val="40000"/>
                <a:lumOff val="60000"/>
              </a:schemeClr>
            </a:solidFill>
            <a:ln>
              <a:noFill/>
            </a:ln>
            <a:effectLst>
              <a:outerShdw blurRad="57150" dist="19050" dir="5400000" algn="bl" rotWithShape="0">
                <a:schemeClr val="dk1">
                  <a:alpha val="50000"/>
                </a:schemeClr>
              </a:outerShdw>
            </a:effectLst>
          </p:spPr>
          <p:txBody>
            <a:bodyPr spcFirstLastPara="1" wrap="square" lIns="146280" tIns="146280" rIns="146280" bIns="146280" anchor="ctr" anchorCtr="0">
              <a:noAutofit/>
            </a:bodyPr>
            <a:lstStyle/>
            <a:p>
              <a:endParaRPr sz="2880"/>
            </a:p>
          </p:txBody>
        </p:sp>
        <p:sp>
          <p:nvSpPr>
            <p:cNvPr id="171" name="Google Shape;966;p64">
              <a:extLst>
                <a:ext uri="{FF2B5EF4-FFF2-40B4-BE49-F238E27FC236}">
                  <a16:creationId xmlns:a16="http://schemas.microsoft.com/office/drawing/2014/main" id="{72C15FFC-8214-2C83-B111-5CBCEFC5BACD}"/>
                </a:ext>
              </a:extLst>
            </p:cNvPr>
            <p:cNvSpPr/>
            <p:nvPr/>
          </p:nvSpPr>
          <p:spPr>
            <a:xfrm>
              <a:off x="5963614" y="809024"/>
              <a:ext cx="94500" cy="94500"/>
            </a:xfrm>
            <a:prstGeom prst="ellipse">
              <a:avLst/>
            </a:prstGeom>
            <a:solidFill>
              <a:schemeClr val="accent6">
                <a:lumMod val="40000"/>
                <a:lumOff val="60000"/>
                <a:alpha val="89730"/>
              </a:schemeClr>
            </a:solidFill>
            <a:ln>
              <a:noFill/>
            </a:ln>
            <a:effectLst>
              <a:outerShdw blurRad="57150" dist="19050" dir="5400000" algn="bl" rotWithShape="0">
                <a:schemeClr val="dk1">
                  <a:alpha val="50000"/>
                </a:schemeClr>
              </a:outerShdw>
            </a:effectLst>
          </p:spPr>
          <p:txBody>
            <a:bodyPr spcFirstLastPara="1" wrap="square" lIns="146280" tIns="146280" rIns="146280" bIns="146280" anchor="ctr" anchorCtr="0">
              <a:noAutofit/>
            </a:bodyPr>
            <a:lstStyle/>
            <a:p>
              <a:endParaRPr sz="2880"/>
            </a:p>
          </p:txBody>
        </p:sp>
        <p:sp>
          <p:nvSpPr>
            <p:cNvPr id="172" name="Google Shape;967;p64">
              <a:extLst>
                <a:ext uri="{FF2B5EF4-FFF2-40B4-BE49-F238E27FC236}">
                  <a16:creationId xmlns:a16="http://schemas.microsoft.com/office/drawing/2014/main" id="{A4CF36AB-CCA1-EFC7-63B4-2D1E3CDA42E9}"/>
                </a:ext>
              </a:extLst>
            </p:cNvPr>
            <p:cNvSpPr/>
            <p:nvPr/>
          </p:nvSpPr>
          <p:spPr>
            <a:xfrm>
              <a:off x="6208804" y="809024"/>
              <a:ext cx="94500" cy="94500"/>
            </a:xfrm>
            <a:prstGeom prst="ellipse">
              <a:avLst/>
            </a:prstGeom>
            <a:solidFill>
              <a:schemeClr val="accent6">
                <a:lumMod val="20000"/>
                <a:lumOff val="80000"/>
                <a:alpha val="66520"/>
              </a:schemeClr>
            </a:solidFill>
            <a:ln>
              <a:noFill/>
            </a:ln>
            <a:effectLst>
              <a:outerShdw blurRad="57150" dist="19050" dir="5400000" algn="bl" rotWithShape="0">
                <a:schemeClr val="dk1">
                  <a:alpha val="50000"/>
                </a:schemeClr>
              </a:outerShdw>
            </a:effectLst>
          </p:spPr>
          <p:txBody>
            <a:bodyPr spcFirstLastPara="1" wrap="square" lIns="146280" tIns="146280" rIns="146280" bIns="146280" anchor="ctr" anchorCtr="0">
              <a:noAutofit/>
            </a:bodyPr>
            <a:lstStyle/>
            <a:p>
              <a:endParaRPr sz="2880"/>
            </a:p>
          </p:txBody>
        </p:sp>
        <p:sp>
          <p:nvSpPr>
            <p:cNvPr id="173" name="Google Shape;968;p64">
              <a:extLst>
                <a:ext uri="{FF2B5EF4-FFF2-40B4-BE49-F238E27FC236}">
                  <a16:creationId xmlns:a16="http://schemas.microsoft.com/office/drawing/2014/main" id="{260777BE-6085-3954-413B-3693F6D02C6C}"/>
                </a:ext>
              </a:extLst>
            </p:cNvPr>
            <p:cNvSpPr/>
            <p:nvPr/>
          </p:nvSpPr>
          <p:spPr>
            <a:xfrm>
              <a:off x="6453994" y="809024"/>
              <a:ext cx="94500" cy="94500"/>
            </a:xfrm>
            <a:prstGeom prst="ellipse">
              <a:avLst/>
            </a:prstGeom>
            <a:solidFill>
              <a:schemeClr val="accent4">
                <a:lumMod val="20000"/>
                <a:lumOff val="80000"/>
                <a:alpha val="54020"/>
              </a:schemeClr>
            </a:solidFill>
            <a:ln>
              <a:noFill/>
            </a:ln>
            <a:effectLst>
              <a:outerShdw blurRad="57150" dist="19050" dir="5400000" algn="bl" rotWithShape="0">
                <a:schemeClr val="dk1">
                  <a:alpha val="50000"/>
                </a:schemeClr>
              </a:outerShdw>
            </a:effectLst>
          </p:spPr>
          <p:txBody>
            <a:bodyPr spcFirstLastPara="1" wrap="square" lIns="146280" tIns="146280" rIns="146280" bIns="146280" anchor="ctr" anchorCtr="0">
              <a:noAutofit/>
            </a:bodyPr>
            <a:lstStyle/>
            <a:p>
              <a:endParaRPr sz="2880"/>
            </a:p>
          </p:txBody>
        </p:sp>
      </p:grpSp>
      <p:sp>
        <p:nvSpPr>
          <p:cNvPr id="106" name="TextBox 83">
            <a:extLst>
              <a:ext uri="{FF2B5EF4-FFF2-40B4-BE49-F238E27FC236}">
                <a16:creationId xmlns:a16="http://schemas.microsoft.com/office/drawing/2014/main" id="{74A4ECD5-A8F4-2A5E-A751-805D7E54CBBB}"/>
              </a:ext>
            </a:extLst>
          </p:cNvPr>
          <p:cNvSpPr txBox="1"/>
          <p:nvPr/>
        </p:nvSpPr>
        <p:spPr>
          <a:xfrm>
            <a:off x="7512988" y="1608331"/>
            <a:ext cx="5921272" cy="6309420"/>
          </a:xfrm>
          <a:prstGeom prst="rect">
            <a:avLst/>
          </a:prstGeom>
          <a:noFill/>
          <a:ln>
            <a:solidFill>
              <a:schemeClr val="tx2">
                <a:lumMod val="75000"/>
              </a:schemeClr>
            </a:solidFill>
          </a:ln>
          <a:effectLst>
            <a:outerShdw blurRad="50800" dist="38100" dir="5400000" algn="t" rotWithShape="0">
              <a:prstClr val="black">
                <a:alpha val="40000"/>
              </a:prstClr>
            </a:outerShdw>
          </a:effectLst>
        </p:spPr>
        <p:txBody>
          <a:bodyPr wrap="square" rtlCol="0">
            <a:spAutoFit/>
          </a:bodyPr>
          <a:lstStyle/>
          <a:p>
            <a:pPr marL="548640" indent="-548640">
              <a:buFont typeface="Wingdings" panose="05000000000000000000" pitchFamily="2" charset="2"/>
              <a:buChar char="q"/>
            </a:pPr>
            <a:r>
              <a:rPr lang="fr-FR" sz="3400" b="1" u="sng" dirty="0">
                <a:solidFill>
                  <a:schemeClr val="accent1">
                    <a:lumMod val="60000"/>
                    <a:lumOff val="40000"/>
                  </a:schemeClr>
                </a:solidFill>
                <a:latin typeface="Gabriola" panose="04040605051002020D02" pitchFamily="82" charset="0"/>
              </a:rPr>
              <a:t>La qualité de code </a:t>
            </a:r>
            <a:r>
              <a:rPr lang="fr-FR" sz="3400" b="1" dirty="0">
                <a:solidFill>
                  <a:schemeClr val="accent1">
                    <a:lumMod val="60000"/>
                    <a:lumOff val="40000"/>
                  </a:schemeClr>
                </a:solidFill>
                <a:latin typeface="Gabriola" panose="04040605051002020D02" pitchFamily="82" charset="0"/>
              </a:rPr>
              <a:t>: </a:t>
            </a:r>
            <a:r>
              <a:rPr lang="fr-FR" sz="2200" dirty="0"/>
              <a:t>désigne la mesure dans laquelle un code source est bien écrit, efficace, compréhensible, maintenable et fiable. Elle reflète la capacité du code à répondre aux besoins fonctionnels du projet tout en étant facile à évoluer et à déboguer au fil du temps. </a:t>
            </a:r>
          </a:p>
          <a:p>
            <a:pPr marL="548640" indent="-548640">
              <a:buFont typeface="Wingdings" panose="05000000000000000000" pitchFamily="2" charset="2"/>
              <a:buChar char="§"/>
            </a:pPr>
            <a:r>
              <a:rPr lang="fr-FR" sz="3300" b="1" u="sng" dirty="0">
                <a:solidFill>
                  <a:schemeClr val="accent1">
                    <a:lumMod val="75000"/>
                  </a:schemeClr>
                </a:solidFill>
                <a:latin typeface="Gabriola" panose="04040605051002020D02" pitchFamily="82" charset="0"/>
              </a:rPr>
              <a:t>La qualité structurelle d’un logiciel:</a:t>
            </a:r>
            <a:r>
              <a:rPr lang="fr-FR" sz="3600" dirty="0"/>
              <a:t> </a:t>
            </a:r>
            <a:r>
              <a:rPr lang="fr-FR" sz="2200" dirty="0"/>
              <a:t>fait référence à l'organisation interne du code et de l'architecture, garantissant sa maintenabilité, sa réutilisabilité et sa facilité de modification. </a:t>
            </a:r>
            <a:r>
              <a:rPr lang="fr-FR" sz="3200" b="1" u="sng" dirty="0">
                <a:solidFill>
                  <a:schemeClr val="accent1">
                    <a:lumMod val="75000"/>
                  </a:schemeClr>
                </a:solidFill>
                <a:latin typeface="Gabriola" panose="04040605051002020D02" pitchFamily="82" charset="0"/>
              </a:rPr>
              <a:t>La qualité fonctionnelle d’un logiciel: </a:t>
            </a:r>
            <a:r>
              <a:rPr lang="fr-FR" sz="2200" dirty="0"/>
              <a:t>se concentre sur la capacité du logiciel à accomplir ses fonctions de manière fiable, précise et conforme aux exigences, pour le résultat final.</a:t>
            </a:r>
            <a:endParaRPr lang="fr-FR" sz="2200" dirty="0">
              <a:latin typeface="Gabriola" panose="04040605051002020D02" pitchFamily="82" charset="0"/>
            </a:endParaRPr>
          </a:p>
        </p:txBody>
      </p:sp>
      <p:pic>
        <p:nvPicPr>
          <p:cNvPr id="4" name="Image 3" descr="Une image contenant texte, Appareils électroniques, intérieur, ordinateur&#10;&#10;Description générée automatiquement">
            <a:extLst>
              <a:ext uri="{FF2B5EF4-FFF2-40B4-BE49-F238E27FC236}">
                <a16:creationId xmlns:a16="http://schemas.microsoft.com/office/drawing/2014/main" id="{E51D60A5-434E-EB96-6898-3BBA4C5C3804}"/>
              </a:ext>
            </a:extLst>
          </p:cNvPr>
          <p:cNvPicPr>
            <a:picLocks noChangeAspect="1"/>
          </p:cNvPicPr>
          <p:nvPr/>
        </p:nvPicPr>
        <p:blipFill>
          <a:blip r:embed="rId2"/>
          <a:stretch>
            <a:fillRect/>
          </a:stretch>
        </p:blipFill>
        <p:spPr>
          <a:xfrm>
            <a:off x="0" y="1471960"/>
            <a:ext cx="6746488" cy="6116469"/>
          </a:xfrm>
          <a:prstGeom prst="rect">
            <a:avLst/>
          </a:prstGeom>
          <a:ln>
            <a:noFill/>
          </a:ln>
          <a:effectLst>
            <a:outerShdw blurRad="190500" algn="tl" rotWithShape="0">
              <a:srgbClr val="000000">
                <a:alpha val="70000"/>
              </a:srgbClr>
            </a:outerShdw>
            <a:reflection blurRad="6350" stA="52000" endA="300" endPos="35000" dir="5400000" sy="-100000" algn="bl" rotWithShape="0"/>
          </a:effectLst>
        </p:spPr>
      </p:pic>
    </p:spTree>
    <p:extLst>
      <p:ext uri="{BB962C8B-B14F-4D97-AF65-F5344CB8AC3E}">
        <p14:creationId xmlns:p14="http://schemas.microsoft.com/office/powerpoint/2010/main" val="3597938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18472" y="129224"/>
            <a:ext cx="8991245" cy="1102877"/>
          </a:xfrm>
          <a:prstGeom prst="rect">
            <a:avLst/>
          </a:prstGeom>
          <a:noFill/>
          <a:ln/>
          <a:effectLst>
            <a:outerShdw blurRad="50800" dist="38100" algn="l" rotWithShape="0">
              <a:prstClr val="black">
                <a:alpha val="40000"/>
              </a:prstClr>
            </a:outerShdw>
          </a:effectLst>
        </p:spPr>
        <p:txBody>
          <a:bodyPr wrap="square" lIns="0" tIns="0" rIns="0" bIns="0" rtlCol="0" anchor="t"/>
          <a:lstStyle/>
          <a:p>
            <a:pPr marL="0" indent="0">
              <a:lnSpc>
                <a:spcPts val="5850"/>
              </a:lnSpc>
              <a:buNone/>
            </a:pPr>
            <a:r>
              <a:rPr lang="en-US" sz="4000" b="1" u="sng" dirty="0">
                <a:solidFill>
                  <a:schemeClr val="accent2">
                    <a:lumMod val="60000"/>
                    <a:lumOff val="40000"/>
                  </a:schemeClr>
                </a:solidFill>
                <a:latin typeface="Perpetua" panose="02020502060401020303" pitchFamily="18" charset="0"/>
                <a:ea typeface="Petrona Bold" pitchFamily="34" charset="-122"/>
                <a:cs typeface="Petrona Bold" pitchFamily="34" charset="-120"/>
              </a:rPr>
              <a:t>Les principaux Critères d'évaluation de la qualité du code:</a:t>
            </a:r>
            <a:endParaRPr lang="en-US" sz="4000" b="1" u="sng" dirty="0">
              <a:solidFill>
                <a:schemeClr val="accent2">
                  <a:lumMod val="60000"/>
                  <a:lumOff val="40000"/>
                </a:schemeClr>
              </a:solidFill>
              <a:latin typeface="Perpetua" panose="02020502060401020303" pitchFamily="18" charset="0"/>
            </a:endParaRPr>
          </a:p>
        </p:txBody>
      </p:sp>
      <p:grpSp>
        <p:nvGrpSpPr>
          <p:cNvPr id="18" name="Groupe 17">
            <a:extLst>
              <a:ext uri="{FF2B5EF4-FFF2-40B4-BE49-F238E27FC236}">
                <a16:creationId xmlns:a16="http://schemas.microsoft.com/office/drawing/2014/main" id="{B67EBB70-8EFE-222B-F4E5-BB8C952AFBCF}"/>
              </a:ext>
            </a:extLst>
          </p:cNvPr>
          <p:cNvGrpSpPr/>
          <p:nvPr/>
        </p:nvGrpSpPr>
        <p:grpSpPr>
          <a:xfrm>
            <a:off x="5834658" y="1884623"/>
            <a:ext cx="4118253" cy="1637641"/>
            <a:chOff x="6280190" y="2487097"/>
            <a:chExt cx="3664863" cy="2065734"/>
          </a:xfrm>
        </p:grpSpPr>
        <p:sp>
          <p:nvSpPr>
            <p:cNvPr id="4" name="Shape 1"/>
            <p:cNvSpPr/>
            <p:nvPr/>
          </p:nvSpPr>
          <p:spPr>
            <a:xfrm>
              <a:off x="6280190" y="2487097"/>
              <a:ext cx="3664863" cy="2065734"/>
            </a:xfrm>
            <a:prstGeom prst="roundRect">
              <a:avLst>
                <a:gd name="adj" fmla="val 4612"/>
              </a:avLst>
            </a:prstGeom>
            <a:solidFill>
              <a:srgbClr val="CCEEFF"/>
            </a:solidFill>
            <a:ln w="7620">
              <a:solidFill>
                <a:srgbClr val="B2D4E5"/>
              </a:solidFill>
              <a:prstDash val="solid"/>
            </a:ln>
          </p:spPr>
          <p:txBody>
            <a:bodyPr/>
            <a:lstStyle/>
            <a:p>
              <a:endParaRPr lang="fr-FR" dirty="0"/>
            </a:p>
          </p:txBody>
        </p:sp>
        <p:sp>
          <p:nvSpPr>
            <p:cNvPr id="5" name="Text 2"/>
            <p:cNvSpPr/>
            <p:nvPr/>
          </p:nvSpPr>
          <p:spPr>
            <a:xfrm>
              <a:off x="6514624" y="2666484"/>
              <a:ext cx="2977039" cy="372070"/>
            </a:xfrm>
            <a:prstGeom prst="rect">
              <a:avLst/>
            </a:prstGeom>
            <a:noFill/>
            <a:ln/>
            <a:effectLst>
              <a:glow rad="228600">
                <a:schemeClr val="accent2">
                  <a:satMod val="175000"/>
                  <a:alpha val="40000"/>
                </a:schemeClr>
              </a:glow>
              <a:outerShdw blurRad="50800" dist="38100" dir="16200000" rotWithShape="0">
                <a:schemeClr val="accent2">
                  <a:lumMod val="75000"/>
                </a:schemeClr>
              </a:outerShdw>
            </a:effectLst>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Lisibilité</a:t>
              </a:r>
              <a:endParaRPr lang="en-US" sz="2300" dirty="0"/>
            </a:p>
          </p:txBody>
        </p:sp>
        <p:sp>
          <p:nvSpPr>
            <p:cNvPr id="6" name="Text 3"/>
            <p:cNvSpPr/>
            <p:nvPr/>
          </p:nvSpPr>
          <p:spPr>
            <a:xfrm>
              <a:off x="6514624" y="3115625"/>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mprint MT Shadow" panose="04020605060303030202" pitchFamily="82" charset="0"/>
                  <a:ea typeface="Inter" pitchFamily="34" charset="-122"/>
                  <a:cs typeface="Inter" pitchFamily="34" charset="-120"/>
                </a:rPr>
                <a:t>Le code doit être clair, concis et facile à comprendre par les développeurs.</a:t>
              </a:r>
              <a:endParaRPr lang="en-US" sz="1750" dirty="0">
                <a:latin typeface="Imprint MT Shadow" panose="04020605060303030202" pitchFamily="82" charset="0"/>
              </a:endParaRPr>
            </a:p>
          </p:txBody>
        </p:sp>
      </p:grpSp>
      <p:grpSp>
        <p:nvGrpSpPr>
          <p:cNvPr id="20" name="Groupe 19">
            <a:extLst>
              <a:ext uri="{FF2B5EF4-FFF2-40B4-BE49-F238E27FC236}">
                <a16:creationId xmlns:a16="http://schemas.microsoft.com/office/drawing/2014/main" id="{47CBC123-8C8E-745E-13CB-53E78EA35B71}"/>
              </a:ext>
            </a:extLst>
          </p:cNvPr>
          <p:cNvGrpSpPr/>
          <p:nvPr/>
        </p:nvGrpSpPr>
        <p:grpSpPr>
          <a:xfrm>
            <a:off x="10171867" y="1884623"/>
            <a:ext cx="4118253" cy="1623471"/>
            <a:chOff x="10171867" y="2487097"/>
            <a:chExt cx="3664863" cy="2065734"/>
          </a:xfrm>
        </p:grpSpPr>
        <p:sp>
          <p:nvSpPr>
            <p:cNvPr id="7" name="Shape 4"/>
            <p:cNvSpPr/>
            <p:nvPr/>
          </p:nvSpPr>
          <p:spPr>
            <a:xfrm>
              <a:off x="10171867" y="2487097"/>
              <a:ext cx="3664863" cy="2065734"/>
            </a:xfrm>
            <a:prstGeom prst="roundRect">
              <a:avLst>
                <a:gd name="adj" fmla="val 4612"/>
              </a:avLst>
            </a:prstGeom>
            <a:solidFill>
              <a:srgbClr val="CCEEFF"/>
            </a:solidFill>
            <a:ln w="7620">
              <a:solidFill>
                <a:srgbClr val="B2D4E5"/>
              </a:solidFill>
              <a:prstDash val="solid"/>
            </a:ln>
          </p:spPr>
          <p:txBody>
            <a:bodyPr/>
            <a:lstStyle/>
            <a:p>
              <a:endParaRPr lang="fr-FR"/>
            </a:p>
          </p:txBody>
        </p:sp>
        <p:grpSp>
          <p:nvGrpSpPr>
            <p:cNvPr id="19" name="Groupe 18">
              <a:extLst>
                <a:ext uri="{FF2B5EF4-FFF2-40B4-BE49-F238E27FC236}">
                  <a16:creationId xmlns:a16="http://schemas.microsoft.com/office/drawing/2014/main" id="{7697B4A2-828B-E80F-564B-1B7C05633848}"/>
                </a:ext>
              </a:extLst>
            </p:cNvPr>
            <p:cNvGrpSpPr/>
            <p:nvPr/>
          </p:nvGrpSpPr>
          <p:grpSpPr>
            <a:xfrm>
              <a:off x="10380492" y="2592184"/>
              <a:ext cx="3195995" cy="1500123"/>
              <a:chOff x="10380492" y="2592184"/>
              <a:chExt cx="3195995" cy="1500123"/>
            </a:xfrm>
          </p:grpSpPr>
          <p:sp>
            <p:nvSpPr>
              <p:cNvPr id="8" name="Text 5"/>
              <p:cNvSpPr/>
              <p:nvPr/>
            </p:nvSpPr>
            <p:spPr>
              <a:xfrm>
                <a:off x="10406301" y="2592184"/>
                <a:ext cx="2977039" cy="372070"/>
              </a:xfrm>
              <a:prstGeom prst="rect">
                <a:avLst/>
              </a:prstGeom>
              <a:noFill/>
              <a:ln/>
              <a:effectLst>
                <a:outerShdw blurRad="50800" dist="38100" algn="l" rotWithShape="0">
                  <a:schemeClr val="accent2">
                    <a:lumMod val="75000"/>
                  </a:schemeClr>
                </a:outerShdw>
              </a:effectLst>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Fiabilité</a:t>
                </a:r>
                <a:endParaRPr lang="en-US" sz="2300" dirty="0"/>
              </a:p>
            </p:txBody>
          </p:sp>
          <p:sp>
            <p:nvSpPr>
              <p:cNvPr id="9" name="Text 6"/>
              <p:cNvSpPr/>
              <p:nvPr/>
            </p:nvSpPr>
            <p:spPr>
              <a:xfrm>
                <a:off x="10380492" y="3003600"/>
                <a:ext cx="3195995" cy="1088707"/>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mprint MT Shadow" panose="04020605060303030202" pitchFamily="82" charset="0"/>
                    <a:ea typeface="Inter" pitchFamily="34" charset="-122"/>
                    <a:cs typeface="Inter" pitchFamily="34" charset="-120"/>
                  </a:rPr>
                  <a:t>Le code doit être robuste et durable, avec peu de bogues ou de défauts.</a:t>
                </a:r>
                <a:endParaRPr lang="en-US" sz="1750" dirty="0">
                  <a:latin typeface="Imprint MT Shadow" panose="04020605060303030202" pitchFamily="82" charset="0"/>
                </a:endParaRPr>
              </a:p>
            </p:txBody>
          </p:sp>
        </p:grpSp>
      </p:grpSp>
      <p:grpSp>
        <p:nvGrpSpPr>
          <p:cNvPr id="21" name="Groupe 20">
            <a:extLst>
              <a:ext uri="{FF2B5EF4-FFF2-40B4-BE49-F238E27FC236}">
                <a16:creationId xmlns:a16="http://schemas.microsoft.com/office/drawing/2014/main" id="{56CAC9AE-52CA-87AF-E90B-5F94305DD171}"/>
              </a:ext>
            </a:extLst>
          </p:cNvPr>
          <p:cNvGrpSpPr/>
          <p:nvPr/>
        </p:nvGrpSpPr>
        <p:grpSpPr>
          <a:xfrm>
            <a:off x="5852049" y="3739643"/>
            <a:ext cx="4118253" cy="2200736"/>
            <a:chOff x="6280190" y="4779645"/>
            <a:chExt cx="3664863" cy="2791539"/>
          </a:xfrm>
        </p:grpSpPr>
        <p:sp>
          <p:nvSpPr>
            <p:cNvPr id="10" name="Shape 7"/>
            <p:cNvSpPr/>
            <p:nvPr/>
          </p:nvSpPr>
          <p:spPr>
            <a:xfrm>
              <a:off x="6280190" y="4779645"/>
              <a:ext cx="3664863" cy="2791539"/>
            </a:xfrm>
            <a:prstGeom prst="roundRect">
              <a:avLst>
                <a:gd name="adj" fmla="val 3413"/>
              </a:avLst>
            </a:prstGeom>
            <a:solidFill>
              <a:srgbClr val="CCEEFF"/>
            </a:solidFill>
            <a:ln w="7620">
              <a:solidFill>
                <a:srgbClr val="B2D4E5"/>
              </a:solidFill>
              <a:prstDash val="solid"/>
            </a:ln>
          </p:spPr>
          <p:txBody>
            <a:bodyPr/>
            <a:lstStyle/>
            <a:p>
              <a:endParaRPr lang="fr-FR"/>
            </a:p>
          </p:txBody>
        </p:sp>
        <p:sp>
          <p:nvSpPr>
            <p:cNvPr id="11" name="Text 8"/>
            <p:cNvSpPr/>
            <p:nvPr/>
          </p:nvSpPr>
          <p:spPr>
            <a:xfrm>
              <a:off x="6514624" y="5014079"/>
              <a:ext cx="2977039" cy="372070"/>
            </a:xfrm>
            <a:prstGeom prst="rect">
              <a:avLst/>
            </a:prstGeom>
            <a:noFill/>
            <a:ln/>
            <a:effectLst>
              <a:outerShdw blurRad="50800" dist="38100" algn="l" rotWithShape="0">
                <a:schemeClr val="accent2">
                  <a:lumMod val="75000"/>
                </a:schemeClr>
              </a:outerShdw>
            </a:effectLst>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Évolutivité</a:t>
              </a:r>
              <a:endParaRPr lang="en-US" sz="2300" dirty="0"/>
            </a:p>
          </p:txBody>
        </p:sp>
        <p:sp>
          <p:nvSpPr>
            <p:cNvPr id="12" name="Text 9"/>
            <p:cNvSpPr/>
            <p:nvPr/>
          </p:nvSpPr>
          <p:spPr>
            <a:xfrm>
              <a:off x="6514624" y="5522238"/>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mprint MT Shadow" panose="04020605060303030202" pitchFamily="82" charset="0"/>
                  <a:ea typeface="Inter" pitchFamily="34" charset="-122"/>
                  <a:cs typeface="Inter" pitchFamily="34" charset="-120"/>
                </a:rPr>
                <a:t>Le code doit être conçu pour permettre des modifications et des extensions futures.</a:t>
              </a:r>
              <a:endParaRPr lang="en-US" sz="1750" dirty="0">
                <a:latin typeface="Imprint MT Shadow" panose="04020605060303030202" pitchFamily="82" charset="0"/>
              </a:endParaRPr>
            </a:p>
          </p:txBody>
        </p:sp>
      </p:grpSp>
      <p:grpSp>
        <p:nvGrpSpPr>
          <p:cNvPr id="22" name="Groupe 21">
            <a:extLst>
              <a:ext uri="{FF2B5EF4-FFF2-40B4-BE49-F238E27FC236}">
                <a16:creationId xmlns:a16="http://schemas.microsoft.com/office/drawing/2014/main" id="{9C4B2FED-4E5D-39B6-69C4-D513AC154B35}"/>
              </a:ext>
            </a:extLst>
          </p:cNvPr>
          <p:cNvGrpSpPr/>
          <p:nvPr/>
        </p:nvGrpSpPr>
        <p:grpSpPr>
          <a:xfrm>
            <a:off x="10214095" y="3733416"/>
            <a:ext cx="4118253" cy="2200736"/>
            <a:chOff x="10171867" y="4779645"/>
            <a:chExt cx="3664863" cy="2791539"/>
          </a:xfrm>
        </p:grpSpPr>
        <p:sp>
          <p:nvSpPr>
            <p:cNvPr id="13" name="Shape 10"/>
            <p:cNvSpPr/>
            <p:nvPr/>
          </p:nvSpPr>
          <p:spPr>
            <a:xfrm>
              <a:off x="10171867" y="4779645"/>
              <a:ext cx="3664863" cy="2791539"/>
            </a:xfrm>
            <a:prstGeom prst="roundRect">
              <a:avLst>
                <a:gd name="adj" fmla="val 3413"/>
              </a:avLst>
            </a:prstGeom>
            <a:solidFill>
              <a:srgbClr val="CCEEFF"/>
            </a:solidFill>
            <a:ln w="7620">
              <a:solidFill>
                <a:srgbClr val="B2D4E5"/>
              </a:solidFill>
              <a:prstDash val="solid"/>
            </a:ln>
          </p:spPr>
          <p:txBody>
            <a:bodyPr/>
            <a:lstStyle/>
            <a:p>
              <a:endParaRPr lang="fr-FR" dirty="0"/>
            </a:p>
          </p:txBody>
        </p:sp>
        <p:sp>
          <p:nvSpPr>
            <p:cNvPr id="14" name="Text 11"/>
            <p:cNvSpPr/>
            <p:nvPr/>
          </p:nvSpPr>
          <p:spPr>
            <a:xfrm>
              <a:off x="10406301" y="5014079"/>
              <a:ext cx="2977039" cy="372070"/>
            </a:xfrm>
            <a:prstGeom prst="rect">
              <a:avLst/>
            </a:prstGeom>
            <a:noFill/>
            <a:ln/>
            <a:effectLst>
              <a:outerShdw blurRad="50800" dist="38100" dir="18900000" algn="bl" rotWithShape="0">
                <a:schemeClr val="accent2">
                  <a:lumMod val="75000"/>
                </a:schemeClr>
              </a:outerShdw>
            </a:effectLst>
          </p:spPr>
          <p:txBody>
            <a:bodyPr wrap="none" lIns="0" tIns="0" rIns="0" bIns="0" rtlCol="0" anchor="t"/>
            <a:lstStyle/>
            <a:p>
              <a:pPr marL="0" indent="0">
                <a:lnSpc>
                  <a:spcPts val="2900"/>
                </a:lnSpc>
                <a:buNone/>
              </a:pPr>
              <a:r>
                <a:rPr lang="en-US" sz="2300" b="1" dirty="0">
                  <a:solidFill>
                    <a:srgbClr val="272525"/>
                  </a:solidFill>
                  <a:latin typeface="Petrona Bold" pitchFamily="34" charset="0"/>
                  <a:ea typeface="Petrona Bold" pitchFamily="34" charset="-122"/>
                  <a:cs typeface="Petrona Bold" pitchFamily="34" charset="-120"/>
                </a:rPr>
                <a:t>Performances</a:t>
              </a:r>
              <a:endParaRPr lang="en-US" sz="2300" dirty="0"/>
            </a:p>
          </p:txBody>
        </p:sp>
        <p:sp>
          <p:nvSpPr>
            <p:cNvPr id="15" name="Text 12"/>
            <p:cNvSpPr/>
            <p:nvPr/>
          </p:nvSpPr>
          <p:spPr>
            <a:xfrm>
              <a:off x="10406301" y="5522238"/>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272525"/>
                  </a:solidFill>
                  <a:latin typeface="Imprint MT Shadow" panose="04020605060303030202" pitchFamily="82" charset="0"/>
                  <a:ea typeface="Inter" pitchFamily="34" charset="-122"/>
                  <a:cs typeface="Inter" pitchFamily="34" charset="-120"/>
                </a:rPr>
                <a:t>Le code doit être optimisé pour garantir des temps de réponse rapides et une utilisation efficace des ressources</a:t>
              </a:r>
              <a:r>
                <a:rPr lang="en-US" sz="1750" dirty="0">
                  <a:solidFill>
                    <a:srgbClr val="272525"/>
                  </a:solidFill>
                  <a:latin typeface="Inter" pitchFamily="34" charset="0"/>
                  <a:ea typeface="Inter" pitchFamily="34" charset="-122"/>
                  <a:cs typeface="Inter" pitchFamily="34" charset="-120"/>
                </a:rPr>
                <a:t>.</a:t>
              </a:r>
              <a:endParaRPr lang="en-US" sz="1750" dirty="0"/>
            </a:p>
          </p:txBody>
        </p:sp>
      </p:grpSp>
      <p:sp>
        <p:nvSpPr>
          <p:cNvPr id="17" name="Rectangle 16">
            <a:extLst>
              <a:ext uri="{FF2B5EF4-FFF2-40B4-BE49-F238E27FC236}">
                <a16:creationId xmlns:a16="http://schemas.microsoft.com/office/drawing/2014/main" id="{DD0E3667-59DD-1FDB-FA66-AD2464600615}"/>
              </a:ext>
            </a:extLst>
          </p:cNvPr>
          <p:cNvSpPr/>
          <p:nvPr/>
        </p:nvSpPr>
        <p:spPr>
          <a:xfrm>
            <a:off x="12310947" y="7756470"/>
            <a:ext cx="2319453" cy="372071"/>
          </a:xfrm>
          <a:prstGeom prst="rect">
            <a:avLst/>
          </a:prstGeom>
          <a:solidFill>
            <a:srgbClr val="FCF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a:extLst>
              <a:ext uri="{FF2B5EF4-FFF2-40B4-BE49-F238E27FC236}">
                <a16:creationId xmlns:a16="http://schemas.microsoft.com/office/drawing/2014/main" id="{A1F8EE38-2347-9EAC-9BE0-4B44CA6BBFEC}"/>
              </a:ext>
            </a:extLst>
          </p:cNvPr>
          <p:cNvGrpSpPr/>
          <p:nvPr/>
        </p:nvGrpSpPr>
        <p:grpSpPr>
          <a:xfrm>
            <a:off x="5852050" y="6157758"/>
            <a:ext cx="4195439" cy="1855742"/>
            <a:chOff x="6280190" y="4779645"/>
            <a:chExt cx="3733551" cy="2791539"/>
          </a:xfrm>
        </p:grpSpPr>
        <p:sp>
          <p:nvSpPr>
            <p:cNvPr id="24" name="Shape 7">
              <a:extLst>
                <a:ext uri="{FF2B5EF4-FFF2-40B4-BE49-F238E27FC236}">
                  <a16:creationId xmlns:a16="http://schemas.microsoft.com/office/drawing/2014/main" id="{355E96E9-63EF-9054-6C92-EE0848B36662}"/>
                </a:ext>
              </a:extLst>
            </p:cNvPr>
            <p:cNvSpPr/>
            <p:nvPr/>
          </p:nvSpPr>
          <p:spPr>
            <a:xfrm>
              <a:off x="6280190" y="4779645"/>
              <a:ext cx="3664863" cy="2791539"/>
            </a:xfrm>
            <a:prstGeom prst="roundRect">
              <a:avLst>
                <a:gd name="adj" fmla="val 3413"/>
              </a:avLst>
            </a:prstGeom>
            <a:solidFill>
              <a:srgbClr val="CCEEFF"/>
            </a:solidFill>
            <a:ln w="7620">
              <a:solidFill>
                <a:srgbClr val="B2D4E5"/>
              </a:solidFill>
              <a:prstDash val="solid"/>
            </a:ln>
          </p:spPr>
          <p:txBody>
            <a:bodyPr/>
            <a:lstStyle/>
            <a:p>
              <a:endParaRPr lang="fr-FR"/>
            </a:p>
          </p:txBody>
        </p:sp>
        <p:sp>
          <p:nvSpPr>
            <p:cNvPr id="25" name="Text 8">
              <a:extLst>
                <a:ext uri="{FF2B5EF4-FFF2-40B4-BE49-F238E27FC236}">
                  <a16:creationId xmlns:a16="http://schemas.microsoft.com/office/drawing/2014/main" id="{302C5877-4EE5-3A34-1BB2-D6B2066CA610}"/>
                </a:ext>
              </a:extLst>
            </p:cNvPr>
            <p:cNvSpPr/>
            <p:nvPr/>
          </p:nvSpPr>
          <p:spPr>
            <a:xfrm>
              <a:off x="6514624" y="5014079"/>
              <a:ext cx="2977039" cy="372070"/>
            </a:xfrm>
            <a:prstGeom prst="rect">
              <a:avLst/>
            </a:prstGeom>
            <a:noFill/>
            <a:ln/>
            <a:effectLst>
              <a:outerShdw blurRad="50800" dist="38100" algn="l" rotWithShape="0">
                <a:schemeClr val="accent2">
                  <a:lumMod val="75000"/>
                </a:schemeClr>
              </a:outerShdw>
            </a:effectLst>
          </p:spPr>
          <p:txBody>
            <a:bodyPr wrap="none" lIns="0" tIns="0" rIns="0" bIns="0" rtlCol="0" anchor="t"/>
            <a:lstStyle/>
            <a:p>
              <a:pPr marL="0" indent="0">
                <a:lnSpc>
                  <a:spcPts val="2900"/>
                </a:lnSpc>
                <a:buNone/>
              </a:pPr>
              <a:r>
                <a:rPr lang="fr-FR" sz="2400" b="1" dirty="0"/>
                <a:t>Sécurité</a:t>
              </a:r>
              <a:endParaRPr lang="en-US" sz="2300" b="1" dirty="0"/>
            </a:p>
          </p:txBody>
        </p:sp>
        <p:sp>
          <p:nvSpPr>
            <p:cNvPr id="26" name="Text 9">
              <a:extLst>
                <a:ext uri="{FF2B5EF4-FFF2-40B4-BE49-F238E27FC236}">
                  <a16:creationId xmlns:a16="http://schemas.microsoft.com/office/drawing/2014/main" id="{FF61ACD6-375A-DBBE-38AF-01DAF7D4D2D5}"/>
                </a:ext>
              </a:extLst>
            </p:cNvPr>
            <p:cNvSpPr/>
            <p:nvPr/>
          </p:nvSpPr>
          <p:spPr>
            <a:xfrm>
              <a:off x="6431751" y="5611764"/>
              <a:ext cx="3581990" cy="663026"/>
            </a:xfrm>
            <a:prstGeom prst="rect">
              <a:avLst/>
            </a:prstGeom>
            <a:noFill/>
            <a:ln/>
          </p:spPr>
          <p:txBody>
            <a:bodyPr wrap="square" lIns="0" tIns="0" rIns="0" bIns="0" rtlCol="0" anchor="t"/>
            <a:lstStyle/>
            <a:p>
              <a:pPr marL="0" indent="0">
                <a:lnSpc>
                  <a:spcPts val="2850"/>
                </a:lnSpc>
                <a:buNone/>
              </a:pPr>
              <a:r>
                <a:rPr lang="fr-FR" sz="1750" dirty="0">
                  <a:latin typeface="Imprint MT Shadow" panose="04020605060303030202" pitchFamily="82" charset="0"/>
                </a:rPr>
                <a:t>Le code doit être conçu pour éviter les vulnérabilités qui pourraient compromettre la sécurité de l’application</a:t>
              </a:r>
              <a:r>
                <a:rPr lang="fr-FR" sz="1600" dirty="0"/>
                <a:t>.</a:t>
              </a:r>
              <a:endParaRPr lang="en-US" sz="1750" dirty="0"/>
            </a:p>
          </p:txBody>
        </p:sp>
      </p:grpSp>
      <p:grpSp>
        <p:nvGrpSpPr>
          <p:cNvPr id="27" name="Groupe 26">
            <a:extLst>
              <a:ext uri="{FF2B5EF4-FFF2-40B4-BE49-F238E27FC236}">
                <a16:creationId xmlns:a16="http://schemas.microsoft.com/office/drawing/2014/main" id="{14779483-B6B0-8734-A285-3DAE38A96353}"/>
              </a:ext>
            </a:extLst>
          </p:cNvPr>
          <p:cNvGrpSpPr/>
          <p:nvPr/>
        </p:nvGrpSpPr>
        <p:grpSpPr>
          <a:xfrm>
            <a:off x="10171867" y="6157758"/>
            <a:ext cx="4118253" cy="1855742"/>
            <a:chOff x="6280190" y="4779645"/>
            <a:chExt cx="3664863" cy="2791539"/>
          </a:xfrm>
        </p:grpSpPr>
        <p:sp>
          <p:nvSpPr>
            <p:cNvPr id="28" name="Shape 7">
              <a:extLst>
                <a:ext uri="{FF2B5EF4-FFF2-40B4-BE49-F238E27FC236}">
                  <a16:creationId xmlns:a16="http://schemas.microsoft.com/office/drawing/2014/main" id="{F09E7BBC-BB56-EB5B-D027-7D726E8988DD}"/>
                </a:ext>
              </a:extLst>
            </p:cNvPr>
            <p:cNvSpPr/>
            <p:nvPr/>
          </p:nvSpPr>
          <p:spPr>
            <a:xfrm>
              <a:off x="6280190" y="4779645"/>
              <a:ext cx="3664863" cy="2791539"/>
            </a:xfrm>
            <a:prstGeom prst="roundRect">
              <a:avLst>
                <a:gd name="adj" fmla="val 3413"/>
              </a:avLst>
            </a:prstGeom>
            <a:solidFill>
              <a:srgbClr val="CCEEFF"/>
            </a:solidFill>
            <a:ln w="7620">
              <a:solidFill>
                <a:srgbClr val="B2D4E5"/>
              </a:solidFill>
              <a:prstDash val="solid"/>
            </a:ln>
          </p:spPr>
          <p:txBody>
            <a:bodyPr/>
            <a:lstStyle/>
            <a:p>
              <a:endParaRPr lang="fr-FR"/>
            </a:p>
          </p:txBody>
        </p:sp>
        <p:sp>
          <p:nvSpPr>
            <p:cNvPr id="29" name="Text 8">
              <a:extLst>
                <a:ext uri="{FF2B5EF4-FFF2-40B4-BE49-F238E27FC236}">
                  <a16:creationId xmlns:a16="http://schemas.microsoft.com/office/drawing/2014/main" id="{0FAA32FE-FBC2-9B4A-2070-03787593C377}"/>
                </a:ext>
              </a:extLst>
            </p:cNvPr>
            <p:cNvSpPr/>
            <p:nvPr/>
          </p:nvSpPr>
          <p:spPr>
            <a:xfrm>
              <a:off x="6514624" y="4946436"/>
              <a:ext cx="2977039" cy="372069"/>
            </a:xfrm>
            <a:prstGeom prst="rect">
              <a:avLst/>
            </a:prstGeom>
            <a:noFill/>
            <a:ln/>
            <a:effectLst>
              <a:outerShdw blurRad="50800" dist="38100" algn="l" rotWithShape="0">
                <a:schemeClr val="accent2">
                  <a:lumMod val="75000"/>
                </a:schemeClr>
              </a:outerShdw>
            </a:effectLst>
          </p:spPr>
          <p:txBody>
            <a:bodyPr wrap="none" lIns="0" tIns="0" rIns="0" bIns="0" rtlCol="0" anchor="t"/>
            <a:lstStyle/>
            <a:p>
              <a:pPr marL="0" indent="0">
                <a:lnSpc>
                  <a:spcPts val="2900"/>
                </a:lnSpc>
                <a:buNone/>
              </a:pPr>
              <a:r>
                <a:rPr lang="fr-FR" sz="2400" b="1" dirty="0"/>
                <a:t>Modularité</a:t>
              </a:r>
              <a:r>
                <a:rPr lang="fr-FR" sz="2400" dirty="0"/>
                <a:t> </a:t>
              </a:r>
              <a:endParaRPr lang="en-US" sz="2300" dirty="0"/>
            </a:p>
          </p:txBody>
        </p:sp>
        <p:sp>
          <p:nvSpPr>
            <p:cNvPr id="30" name="Text 9">
              <a:extLst>
                <a:ext uri="{FF2B5EF4-FFF2-40B4-BE49-F238E27FC236}">
                  <a16:creationId xmlns:a16="http://schemas.microsoft.com/office/drawing/2014/main" id="{2FC7FB8F-43C7-3661-3CB7-71BDB4BDB444}"/>
                </a:ext>
              </a:extLst>
            </p:cNvPr>
            <p:cNvSpPr/>
            <p:nvPr/>
          </p:nvSpPr>
          <p:spPr>
            <a:xfrm>
              <a:off x="6486810" y="5437740"/>
              <a:ext cx="3430429" cy="1088709"/>
            </a:xfrm>
            <a:prstGeom prst="rect">
              <a:avLst/>
            </a:prstGeom>
            <a:noFill/>
            <a:ln/>
          </p:spPr>
          <p:txBody>
            <a:bodyPr wrap="square" lIns="0" tIns="0" rIns="0" bIns="0" rtlCol="0" anchor="t"/>
            <a:lstStyle/>
            <a:p>
              <a:pPr marL="0" indent="0">
                <a:lnSpc>
                  <a:spcPts val="2850"/>
                </a:lnSpc>
                <a:buNone/>
              </a:pPr>
              <a:r>
                <a:rPr lang="fr-FR" sz="1700" dirty="0">
                  <a:latin typeface="Imprint MT Shadow" panose="04020605060303030202" pitchFamily="82" charset="0"/>
                </a:rPr>
                <a:t>Le code doit être découpé en modules indépendants qui remplissent des rôles spécifiques. Cela facilite la maintenance et l'évolution du projet.</a:t>
              </a:r>
              <a:endParaRPr lang="en-US" sz="1700" dirty="0">
                <a:latin typeface="Imprint MT Shadow" panose="04020605060303030202" pitchFamily="82"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9A3A5-43EC-F2A5-311C-2E2694EE0927}"/>
            </a:ext>
          </a:extLst>
        </p:cNvPr>
        <p:cNvGrpSpPr/>
        <p:nvPr/>
      </p:nvGrpSpPr>
      <p:grpSpPr>
        <a:xfrm>
          <a:off x="0" y="0"/>
          <a:ext cx="0" cy="0"/>
          <a:chOff x="0" y="0"/>
          <a:chExt cx="0" cy="0"/>
        </a:xfrm>
      </p:grpSpPr>
      <p:pic>
        <p:nvPicPr>
          <p:cNvPr id="2" name="Image 0">
            <a:extLst>
              <a:ext uri="{FF2B5EF4-FFF2-40B4-BE49-F238E27FC236}">
                <a16:creationId xmlns:a16="http://schemas.microsoft.com/office/drawing/2014/main" id="{2B058AB4-65C8-7818-9A98-7228E5074190}"/>
              </a:ext>
            </a:extLst>
          </p:cNvPr>
          <p:cNvPicPr>
            <a:picLocks noChangeAspect="1"/>
          </p:cNvPicPr>
          <p:nvPr/>
        </p:nvPicPr>
        <p:blipFill>
          <a:blip r:embed="rId3"/>
          <a:srcRect/>
          <a:stretch/>
        </p:blipFill>
        <p:spPr>
          <a:xfrm>
            <a:off x="0" y="0"/>
            <a:ext cx="14630400" cy="8229600"/>
          </a:xfrm>
          <a:prstGeom prst="rect">
            <a:avLst/>
          </a:prstGeom>
        </p:spPr>
      </p:pic>
      <p:sp>
        <p:nvSpPr>
          <p:cNvPr id="3" name="Shape 0">
            <a:extLst>
              <a:ext uri="{FF2B5EF4-FFF2-40B4-BE49-F238E27FC236}">
                <a16:creationId xmlns:a16="http://schemas.microsoft.com/office/drawing/2014/main" id="{6E9CAF35-AAA6-8649-5324-D0E8A8AA2E32}"/>
              </a:ext>
            </a:extLst>
          </p:cNvPr>
          <p:cNvSpPr/>
          <p:nvPr/>
        </p:nvSpPr>
        <p:spPr>
          <a:xfrm>
            <a:off x="0" y="0"/>
            <a:ext cx="14630400" cy="8229600"/>
          </a:xfrm>
          <a:prstGeom prst="rect">
            <a:avLst/>
          </a:prstGeom>
          <a:solidFill>
            <a:schemeClr val="accent1">
              <a:lumMod val="40000"/>
              <a:lumOff val="60000"/>
              <a:alpha val="85000"/>
            </a:schemeClr>
          </a:solidFill>
          <a:ln/>
        </p:spPr>
        <p:txBody>
          <a:bodyPr/>
          <a:lstStyle/>
          <a:p>
            <a:endParaRPr lang="fr-FR" dirty="0"/>
          </a:p>
        </p:txBody>
      </p:sp>
      <p:sp>
        <p:nvSpPr>
          <p:cNvPr id="53" name="Google Shape;1519;p76">
            <a:extLst>
              <a:ext uri="{FF2B5EF4-FFF2-40B4-BE49-F238E27FC236}">
                <a16:creationId xmlns:a16="http://schemas.microsoft.com/office/drawing/2014/main" id="{48461AA6-D522-3A33-C0B0-C0C9BEC6D16E}"/>
              </a:ext>
            </a:extLst>
          </p:cNvPr>
          <p:cNvSpPr txBox="1">
            <a:spLocks/>
          </p:cNvSpPr>
          <p:nvPr/>
        </p:nvSpPr>
        <p:spPr>
          <a:xfrm>
            <a:off x="3314666" y="233895"/>
            <a:ext cx="7704000" cy="572700"/>
          </a:xfrm>
          <a:prstGeom prst="rect">
            <a:avLst/>
          </a:prstGeom>
          <a:effectLst>
            <a:outerShdw blurRad="25400" dist="38100" dir="3000000" algn="l" rotWithShape="0">
              <a:prstClr val="black"/>
            </a:outerShdw>
          </a:effectLst>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fr-FR" sz="3400" b="1" u="sng" dirty="0">
                <a:solidFill>
                  <a:srgbClr val="ECECEC"/>
                </a:solidFill>
                <a:latin typeface="Wandohope" panose="02030603000000000000" pitchFamily="18" charset="-128"/>
                <a:ea typeface="Wandohope" panose="02030603000000000000" pitchFamily="18" charset="-128"/>
              </a:rPr>
              <a:t>Exemples d’outil pour analyser le code :</a:t>
            </a:r>
            <a:endParaRPr lang="fr-FR" sz="3400" b="1" u="sng" dirty="0">
              <a:latin typeface="Wandohope" panose="02030603000000000000" pitchFamily="18" charset="-128"/>
              <a:ea typeface="Wandohope" panose="02030603000000000000" pitchFamily="18" charset="-128"/>
            </a:endParaRPr>
          </a:p>
        </p:txBody>
      </p:sp>
      <p:sp>
        <p:nvSpPr>
          <p:cNvPr id="4" name="ZoneTexte 3">
            <a:extLst>
              <a:ext uri="{FF2B5EF4-FFF2-40B4-BE49-F238E27FC236}">
                <a16:creationId xmlns:a16="http://schemas.microsoft.com/office/drawing/2014/main" id="{1D41DD84-53BA-189E-34F2-DB5156FAD8ED}"/>
              </a:ext>
            </a:extLst>
          </p:cNvPr>
          <p:cNvSpPr txBox="1"/>
          <p:nvPr/>
        </p:nvSpPr>
        <p:spPr>
          <a:xfrm>
            <a:off x="524107" y="1583473"/>
            <a:ext cx="8084634" cy="5163015"/>
          </a:xfrm>
          <a:prstGeom prst="rect">
            <a:avLst/>
          </a:prstGeom>
          <a:noFill/>
        </p:spPr>
        <p:txBody>
          <a:bodyPr wrap="square" rtlCol="0">
            <a:spAutoFit/>
          </a:bodyPr>
          <a:lstStyle/>
          <a:p>
            <a:endParaRPr lang="fr-FR" dirty="0"/>
          </a:p>
        </p:txBody>
      </p:sp>
      <p:sp>
        <p:nvSpPr>
          <p:cNvPr id="5" name="Rectangle 1">
            <a:extLst>
              <a:ext uri="{FF2B5EF4-FFF2-40B4-BE49-F238E27FC236}">
                <a16:creationId xmlns:a16="http://schemas.microsoft.com/office/drawing/2014/main" id="{0ED93C6D-B5F3-9FA5-DDC4-22E67A80D2BE}"/>
              </a:ext>
            </a:extLst>
          </p:cNvPr>
          <p:cNvSpPr>
            <a:spLocks noChangeArrowheads="1"/>
          </p:cNvSpPr>
          <p:nvPr/>
        </p:nvSpPr>
        <p:spPr bwMode="auto">
          <a:xfrm rot="10800000" flipV="1">
            <a:off x="2665141" y="1801075"/>
            <a:ext cx="875370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800" b="1" i="0" u="sng" strike="noStrike" cap="none" normalizeH="0" baseline="0" dirty="0" err="1">
                <a:ln>
                  <a:noFill/>
                </a:ln>
                <a:solidFill>
                  <a:srgbClr val="467886"/>
                </a:solidFill>
                <a:effectLst/>
                <a:latin typeface="Amasis MT Pro Medium" panose="02040604050005020304" pitchFamily="18" charset="0"/>
              </a:rPr>
              <a:t>SonarQube</a:t>
            </a:r>
            <a:r>
              <a:rPr kumimoji="0" lang="fr-FR" altLang="fr-FR" sz="2800" b="1" i="0" u="sng" strike="noStrike" cap="none" normalizeH="0" baseline="0" dirty="0">
                <a:ln>
                  <a:noFill/>
                </a:ln>
                <a:solidFill>
                  <a:srgbClr val="467886"/>
                </a:solidFill>
                <a:effectLst/>
                <a:latin typeface="Amasis MT Pro Medium" panose="02040604050005020304" pitchFamily="18" charset="0"/>
              </a:rPr>
              <a:t> : </a:t>
            </a:r>
            <a:r>
              <a:rPr kumimoji="0" lang="fr-FR" altLang="fr-FR" sz="2800" b="0" i="0" u="none" strike="noStrike" cap="none" normalizeH="0" baseline="0" dirty="0">
                <a:ln>
                  <a:noFill/>
                </a:ln>
                <a:solidFill>
                  <a:schemeClr val="tx1"/>
                </a:solidFill>
                <a:effectLst/>
                <a:latin typeface="Amasis MT Pro Medium" panose="02040604050005020304" pitchFamily="18" charset="0"/>
              </a:rPr>
              <a:t>Analyse la qualité du code (bugs, vulnérabilités).</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800" b="1" i="0" u="sng" strike="noStrike" cap="none" normalizeH="0" baseline="0" dirty="0" err="1">
                <a:ln>
                  <a:noFill/>
                </a:ln>
                <a:solidFill>
                  <a:srgbClr val="467886"/>
                </a:solidFill>
                <a:effectLst/>
                <a:latin typeface="Amasis MT Pro Medium" panose="02040604050005020304" pitchFamily="18" charset="0"/>
              </a:rPr>
              <a:t>ESLint</a:t>
            </a:r>
            <a:r>
              <a:rPr kumimoji="0" lang="fr-FR" altLang="fr-FR" sz="2800" b="0" i="0" u="sng" strike="noStrike" cap="none" normalizeH="0" baseline="0" dirty="0">
                <a:ln>
                  <a:noFill/>
                </a:ln>
                <a:solidFill>
                  <a:srgbClr val="467886"/>
                </a:solidFill>
                <a:effectLst/>
                <a:latin typeface="Amasis MT Pro Medium" panose="02040604050005020304" pitchFamily="18" charset="0"/>
              </a:rPr>
              <a:t> : </a:t>
            </a:r>
            <a:r>
              <a:rPr kumimoji="0" lang="fr-FR" altLang="fr-FR" sz="2800" b="0" i="0" u="none" strike="noStrike" cap="none" normalizeH="0" baseline="0" dirty="0">
                <a:ln>
                  <a:noFill/>
                </a:ln>
                <a:solidFill>
                  <a:schemeClr val="tx1"/>
                </a:solidFill>
                <a:effectLst/>
                <a:latin typeface="Amasis MT Pro Medium" panose="02040604050005020304" pitchFamily="18" charset="0"/>
              </a:rPr>
              <a:t>Analyse JavaScript selon des règles définies.</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800" b="1" i="0" u="none" strike="noStrike" cap="none" normalizeH="0" baseline="0" dirty="0">
                <a:ln>
                  <a:noFill/>
                </a:ln>
                <a:solidFill>
                  <a:srgbClr val="467886"/>
                </a:solidFill>
                <a:effectLst/>
                <a:latin typeface="Amasis MT Pro Medium" panose="02040604050005020304" pitchFamily="18" charset="0"/>
              </a:rPr>
              <a:t>PMD </a:t>
            </a:r>
            <a:r>
              <a:rPr kumimoji="0" lang="fr-FR" altLang="fr-FR" sz="2800" b="0" i="0" u="none" strike="noStrike" cap="none" normalizeH="0" baseline="0" dirty="0">
                <a:ln>
                  <a:noFill/>
                </a:ln>
                <a:solidFill>
                  <a:schemeClr val="tx1"/>
                </a:solidFill>
                <a:effectLst/>
                <a:latin typeface="Amasis MT Pro Medium" panose="02040604050005020304" pitchFamily="18" charset="0"/>
              </a:rPr>
              <a:t>: Détecte les erreurs dans le code Java.</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800" b="1" i="0" u="sng" strike="noStrike" cap="none" normalizeH="0" baseline="0" dirty="0" err="1">
                <a:ln>
                  <a:noFill/>
                </a:ln>
                <a:solidFill>
                  <a:srgbClr val="467886"/>
                </a:solidFill>
                <a:effectLst/>
                <a:latin typeface="Amasis MT Pro Medium" panose="02040604050005020304" pitchFamily="18" charset="0"/>
              </a:rPr>
              <a:t>Checkstyle</a:t>
            </a:r>
            <a:r>
              <a:rPr kumimoji="0" lang="fr-FR" altLang="fr-FR" sz="2800" b="0" i="0" u="sng" strike="noStrike" cap="none" normalizeH="0" baseline="0" dirty="0">
                <a:ln>
                  <a:noFill/>
                </a:ln>
                <a:solidFill>
                  <a:srgbClr val="467886"/>
                </a:solidFill>
                <a:effectLst/>
                <a:latin typeface="Amasis MT Pro Medium" panose="02040604050005020304" pitchFamily="18" charset="0"/>
              </a:rPr>
              <a:t> : </a:t>
            </a:r>
            <a:r>
              <a:rPr kumimoji="0" lang="fr-FR" altLang="fr-FR" sz="2800" b="0" i="0" u="none" strike="noStrike" cap="none" normalizeH="0" baseline="0" dirty="0">
                <a:ln>
                  <a:noFill/>
                </a:ln>
                <a:solidFill>
                  <a:schemeClr val="tx1"/>
                </a:solidFill>
                <a:effectLst/>
                <a:latin typeface="Amasis MT Pro Medium" panose="02040604050005020304" pitchFamily="18" charset="0"/>
              </a:rPr>
              <a:t>Vérifie les conventions de codage Java.</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800" b="1" i="0" u="sng" strike="noStrike" cap="none" normalizeH="0" baseline="0" dirty="0" err="1">
                <a:ln>
                  <a:noFill/>
                </a:ln>
                <a:solidFill>
                  <a:srgbClr val="467886"/>
                </a:solidFill>
                <a:effectLst/>
                <a:latin typeface="Amasis MT Pro Medium" panose="02040604050005020304" pitchFamily="18" charset="0"/>
              </a:rPr>
              <a:t>FindBugs</a:t>
            </a:r>
            <a:r>
              <a:rPr kumimoji="0" lang="fr-FR" altLang="fr-FR" sz="2800" b="0" i="0" u="sng" strike="noStrike" cap="none" normalizeH="0" baseline="0" dirty="0">
                <a:ln>
                  <a:noFill/>
                </a:ln>
                <a:solidFill>
                  <a:srgbClr val="467886"/>
                </a:solidFill>
                <a:effectLst/>
                <a:latin typeface="Amasis MT Pro Medium" panose="02040604050005020304" pitchFamily="18" charset="0"/>
              </a:rPr>
              <a:t> : </a:t>
            </a:r>
            <a:r>
              <a:rPr kumimoji="0" lang="fr-FR" altLang="fr-FR" sz="2800" b="0" i="0" u="none" strike="noStrike" cap="none" normalizeH="0" baseline="0" dirty="0">
                <a:ln>
                  <a:noFill/>
                </a:ln>
                <a:solidFill>
                  <a:schemeClr val="tx1"/>
                </a:solidFill>
                <a:effectLst/>
                <a:latin typeface="Amasis MT Pro Medium" panose="02040604050005020304" pitchFamily="18" charset="0"/>
              </a:rPr>
              <a:t>Identifie les erreurs potentielles en Java.</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800" b="1" i="0" u="sng" strike="noStrike" cap="none" normalizeH="0" baseline="0" dirty="0" err="1">
                <a:ln>
                  <a:noFill/>
                </a:ln>
                <a:solidFill>
                  <a:srgbClr val="467886"/>
                </a:solidFill>
                <a:effectLst/>
                <a:latin typeface="Amasis MT Pro Medium" panose="02040604050005020304" pitchFamily="18" charset="0"/>
              </a:rPr>
              <a:t>Pylint</a:t>
            </a:r>
            <a:r>
              <a:rPr kumimoji="0" lang="fr-FR" altLang="fr-FR" sz="2800" b="0" i="0" u="sng" strike="noStrike" cap="none" normalizeH="0" baseline="0" dirty="0">
                <a:ln>
                  <a:noFill/>
                </a:ln>
                <a:solidFill>
                  <a:srgbClr val="467886"/>
                </a:solidFill>
                <a:effectLst/>
                <a:latin typeface="Amasis MT Pro Medium" panose="02040604050005020304" pitchFamily="18" charset="0"/>
              </a:rPr>
              <a:t> : </a:t>
            </a:r>
            <a:r>
              <a:rPr kumimoji="0" lang="fr-FR" altLang="fr-FR" sz="2800" b="0" i="0" u="none" strike="noStrike" cap="none" normalizeH="0" baseline="0" dirty="0">
                <a:ln>
                  <a:noFill/>
                </a:ln>
                <a:solidFill>
                  <a:schemeClr val="tx1"/>
                </a:solidFill>
                <a:effectLst/>
                <a:latin typeface="Amasis MT Pro Medium" panose="02040604050005020304" pitchFamily="18" charset="0"/>
              </a:rPr>
              <a:t>Analyse le code Python pour erreurs et conventions.</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fr-FR" altLang="fr-FR" sz="2800" b="1" i="0" u="sng" strike="noStrike" cap="none" normalizeH="0" baseline="0" dirty="0" err="1">
                <a:ln>
                  <a:noFill/>
                </a:ln>
                <a:solidFill>
                  <a:srgbClr val="467886"/>
                </a:solidFill>
                <a:effectLst/>
                <a:latin typeface="Amasis MT Pro Medium" panose="02040604050005020304" pitchFamily="18" charset="0"/>
              </a:rPr>
              <a:t>Codacy</a:t>
            </a:r>
            <a:r>
              <a:rPr kumimoji="0" lang="fr-FR" altLang="fr-FR" sz="2800" b="0" i="0" u="sng" strike="noStrike" cap="none" normalizeH="0" baseline="0" dirty="0">
                <a:ln>
                  <a:noFill/>
                </a:ln>
                <a:solidFill>
                  <a:srgbClr val="467886"/>
                </a:solidFill>
                <a:effectLst/>
                <a:latin typeface="Amasis MT Pro Medium" panose="02040604050005020304" pitchFamily="18" charset="0"/>
              </a:rPr>
              <a:t> : </a:t>
            </a:r>
            <a:r>
              <a:rPr kumimoji="0" lang="fr-FR" altLang="fr-FR" sz="2800" b="0" i="0" u="none" strike="noStrike" cap="none" normalizeH="0" baseline="0" dirty="0">
                <a:ln>
                  <a:noFill/>
                </a:ln>
                <a:solidFill>
                  <a:schemeClr val="tx1"/>
                </a:solidFill>
                <a:effectLst/>
                <a:latin typeface="Amasis MT Pro Medium" panose="02040604050005020304" pitchFamily="18" charset="0"/>
              </a:rPr>
              <a:t>Analyse le code et fournit des recommandations. </a:t>
            </a:r>
          </a:p>
        </p:txBody>
      </p:sp>
    </p:spTree>
    <p:extLst>
      <p:ext uri="{BB962C8B-B14F-4D97-AF65-F5344CB8AC3E}">
        <p14:creationId xmlns:p14="http://schemas.microsoft.com/office/powerpoint/2010/main" val="247318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62298"/>
            <a:ext cx="7556421" cy="1956435"/>
          </a:xfrm>
          <a:prstGeom prst="rect">
            <a:avLst/>
          </a:prstGeom>
          <a:noFill/>
        </p:spPr>
        <p:txBody>
          <a:bodyPr wrap="square" lIns="0" tIns="0" rIns="0" bIns="0" rtlCol="0" anchor="t"/>
          <a:lstStyle/>
          <a:p>
            <a:pPr marL="0" indent="0">
              <a:lnSpc>
                <a:spcPts val="7700"/>
              </a:lnSpc>
              <a:buNone/>
            </a:pPr>
            <a:r>
              <a:rPr lang="en-US" sz="6150" dirty="0">
                <a:solidFill>
                  <a:srgbClr val="00B0F0"/>
                </a:solidFill>
                <a:latin typeface="Crimson Pro Semi Bold" pitchFamily="34" charset="0"/>
                <a:ea typeface="Crimson Pro Semi Bold" pitchFamily="34" charset="-122"/>
                <a:cs typeface="Crimson Pro Semi Bold" pitchFamily="34" charset="-120"/>
              </a:rPr>
              <a:t>Présentation de SonarQube</a:t>
            </a:r>
          </a:p>
        </p:txBody>
      </p:sp>
      <p:sp>
        <p:nvSpPr>
          <p:cNvPr id="4" name="Text 1"/>
          <p:cNvSpPr/>
          <p:nvPr/>
        </p:nvSpPr>
        <p:spPr>
          <a:xfrm>
            <a:off x="5892800" y="4233545"/>
            <a:ext cx="8262620" cy="1089025"/>
          </a:xfrm>
          <a:prstGeom prst="rect">
            <a:avLst/>
          </a:prstGeom>
          <a:noFill/>
        </p:spPr>
        <p:txBody>
          <a:bodyPr wrap="square" lIns="0" tIns="0" rIns="0" bIns="0" rtlCol="0" anchor="t"/>
          <a:lstStyle/>
          <a:p>
            <a:pPr marL="0" indent="0">
              <a:lnSpc>
                <a:spcPts val="2850"/>
              </a:lnSpc>
              <a:buNone/>
            </a:pPr>
            <a:r>
              <a:rPr lang="en-US" sz="2400" b="1" dirty="0">
                <a:solidFill>
                  <a:srgbClr val="00B0F0"/>
                </a:solidFill>
                <a:latin typeface="Heebo" pitchFamily="34" charset="0"/>
                <a:ea typeface="Heebo" pitchFamily="34" charset="-122"/>
                <a:cs typeface="Heebo" pitchFamily="34" charset="-120"/>
              </a:rPr>
              <a:t>SonarQube</a:t>
            </a:r>
            <a:r>
              <a:rPr lang="en-US" sz="2400" b="1" dirty="0">
                <a:solidFill>
                  <a:srgbClr val="4C4C4D"/>
                </a:solidFill>
                <a:latin typeface="Heebo" pitchFamily="34" charset="0"/>
                <a:ea typeface="Heebo" pitchFamily="34" charset="-122"/>
                <a:cs typeface="Heebo" pitchFamily="34" charset="-120"/>
              </a:rPr>
              <a:t> est un outil </a:t>
            </a:r>
            <a:r>
              <a:rPr lang="en-US" sz="2400" b="1" dirty="0">
                <a:solidFill>
                  <a:srgbClr val="00B0F0"/>
                </a:solidFill>
                <a:latin typeface="Heebo" pitchFamily="34" charset="0"/>
                <a:ea typeface="Heebo" pitchFamily="34" charset="-122"/>
                <a:cs typeface="Heebo" pitchFamily="34" charset="-120"/>
              </a:rPr>
              <a:t>open-source</a:t>
            </a:r>
            <a:r>
              <a:rPr lang="en-US" sz="2400" b="1" dirty="0">
                <a:solidFill>
                  <a:srgbClr val="4C4C4D"/>
                </a:solidFill>
                <a:latin typeface="Heebo" pitchFamily="34" charset="0"/>
                <a:ea typeface="Heebo" pitchFamily="34" charset="-122"/>
                <a:cs typeface="Heebo" pitchFamily="34" charset="-120"/>
              </a:rPr>
              <a:t> reconnu pour l'analyse de la</a:t>
            </a:r>
            <a:r>
              <a:rPr lang="en-US" sz="2400" b="1" dirty="0">
                <a:solidFill>
                  <a:srgbClr val="00B0F0"/>
                </a:solidFill>
                <a:latin typeface="Heebo" pitchFamily="34" charset="0"/>
                <a:ea typeface="Heebo" pitchFamily="34" charset="-122"/>
                <a:cs typeface="Heebo" pitchFamily="34" charset="-120"/>
              </a:rPr>
              <a:t> qualité du code</a:t>
            </a:r>
            <a:r>
              <a:rPr lang="en-US" sz="2400" b="1" dirty="0">
                <a:solidFill>
                  <a:srgbClr val="4C4C4D"/>
                </a:solidFill>
                <a:latin typeface="Heebo" pitchFamily="34" charset="0"/>
                <a:ea typeface="Heebo" pitchFamily="34" charset="-122"/>
                <a:cs typeface="Heebo" pitchFamily="34" charset="-120"/>
              </a:rPr>
              <a:t> source. Il permet aux développeurs d'identifier et de résoudre les problèmes de</a:t>
            </a:r>
            <a:r>
              <a:rPr lang="en-US" sz="2400" b="1" dirty="0">
                <a:solidFill>
                  <a:srgbClr val="00B0F0"/>
                </a:solidFill>
                <a:latin typeface="Heebo" pitchFamily="34" charset="0"/>
                <a:ea typeface="Heebo" pitchFamily="34" charset="-122"/>
                <a:cs typeface="Heebo" pitchFamily="34" charset="-120"/>
              </a:rPr>
              <a:t> qualité</a:t>
            </a:r>
            <a:r>
              <a:rPr lang="en-US" sz="2400" b="1" dirty="0">
                <a:solidFill>
                  <a:srgbClr val="4C4C4D"/>
                </a:solidFill>
                <a:latin typeface="Heebo" pitchFamily="34" charset="0"/>
                <a:ea typeface="Heebo" pitchFamily="34" charset="-122"/>
                <a:cs typeface="Heebo" pitchFamily="34" charset="-120"/>
              </a:rPr>
              <a:t>, de </a:t>
            </a:r>
            <a:r>
              <a:rPr lang="en-US" sz="2400" b="1" dirty="0">
                <a:solidFill>
                  <a:srgbClr val="00B0F0"/>
                </a:solidFill>
                <a:latin typeface="Heebo" pitchFamily="34" charset="0"/>
                <a:ea typeface="Heebo" pitchFamily="34" charset="-122"/>
                <a:cs typeface="Heebo" pitchFamily="34" charset="-120"/>
              </a:rPr>
              <a:t>sécurité </a:t>
            </a:r>
            <a:r>
              <a:rPr lang="en-US" sz="2400" b="1" dirty="0">
                <a:solidFill>
                  <a:srgbClr val="4C4C4D"/>
                </a:solidFill>
                <a:latin typeface="Heebo" pitchFamily="34" charset="0"/>
                <a:ea typeface="Heebo" pitchFamily="34" charset="-122"/>
                <a:cs typeface="Heebo" pitchFamily="34" charset="-120"/>
              </a:rPr>
              <a:t>et de </a:t>
            </a:r>
            <a:r>
              <a:rPr lang="en-US" sz="2400" b="1" dirty="0">
                <a:solidFill>
                  <a:srgbClr val="00B0F0"/>
                </a:solidFill>
                <a:latin typeface="Heebo" pitchFamily="34" charset="0"/>
                <a:ea typeface="Heebo" pitchFamily="34" charset="-122"/>
                <a:cs typeface="Heebo" pitchFamily="34" charset="-120"/>
              </a:rPr>
              <a:t>performance</a:t>
            </a:r>
            <a:r>
              <a:rPr lang="en-US" sz="2400" b="1" dirty="0">
                <a:solidFill>
                  <a:srgbClr val="4C4C4D"/>
                </a:solidFill>
                <a:latin typeface="Heebo" pitchFamily="34" charset="0"/>
                <a:ea typeface="Heebo" pitchFamily="34" charset="-122"/>
                <a:cs typeface="Heebo" pitchFamily="34" charset="-120"/>
              </a:rPr>
              <a:t> dans leur code.</a:t>
            </a:r>
          </a:p>
        </p:txBody>
      </p:sp>
      <p:sp>
        <p:nvSpPr>
          <p:cNvPr id="5" name="Rectangle 4">
            <a:extLst>
              <a:ext uri="{FF2B5EF4-FFF2-40B4-BE49-F238E27FC236}">
                <a16:creationId xmlns:a16="http://schemas.microsoft.com/office/drawing/2014/main" id="{D5439F05-8962-E871-7676-9E80630F8139}"/>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6295" y="320318"/>
            <a:ext cx="6339721" cy="708779"/>
          </a:xfrm>
          <a:prstGeom prst="rect">
            <a:avLst/>
          </a:prstGeom>
          <a:noFill/>
        </p:spPr>
        <p:txBody>
          <a:bodyPr wrap="none" lIns="0" tIns="0" rIns="0" bIns="0" rtlCol="0" anchor="t"/>
          <a:lstStyle/>
          <a:p>
            <a:pPr marL="0" indent="0">
              <a:lnSpc>
                <a:spcPts val="5550"/>
              </a:lnSpc>
              <a:buNone/>
            </a:pPr>
            <a:r>
              <a:rPr lang="en-US" sz="4450" dirty="0">
                <a:solidFill>
                  <a:srgbClr val="00B0F0"/>
                </a:solidFill>
                <a:latin typeface="Crimson Pro Semi Bold" pitchFamily="34" charset="0"/>
                <a:ea typeface="Crimson Pro Semi Bold" pitchFamily="34" charset="-122"/>
                <a:cs typeface="Crimson Pro Semi Bold" pitchFamily="34" charset="-120"/>
              </a:rPr>
              <a:t>Architecture de SonarQube</a:t>
            </a:r>
          </a:p>
        </p:txBody>
      </p:sp>
      <p:sp>
        <p:nvSpPr>
          <p:cNvPr id="3" name="Text 1"/>
          <p:cNvSpPr/>
          <p:nvPr/>
        </p:nvSpPr>
        <p:spPr>
          <a:xfrm>
            <a:off x="516295" y="1511618"/>
            <a:ext cx="2835235" cy="354330"/>
          </a:xfrm>
          <a:prstGeom prst="rect">
            <a:avLst/>
          </a:prstGeom>
          <a:noFill/>
        </p:spPr>
        <p:txBody>
          <a:bodyPr wrap="none" lIns="0" tIns="0" rIns="0" bIns="0" rtlCol="0" anchor="t"/>
          <a:lstStyle/>
          <a:p>
            <a:pPr marL="0" indent="0">
              <a:lnSpc>
                <a:spcPts val="2750"/>
              </a:lnSpc>
              <a:buNone/>
            </a:pPr>
            <a:r>
              <a:rPr lang="en-US" sz="2400" b="1" dirty="0">
                <a:solidFill>
                  <a:schemeClr val="accent1"/>
                </a:solidFill>
                <a:latin typeface="Crimson Pro Semi Bold" pitchFamily="34" charset="0"/>
                <a:ea typeface="Crimson Pro Semi Bold" pitchFamily="34" charset="-122"/>
                <a:cs typeface="Crimson Pro Semi Bold" pitchFamily="34" charset="-120"/>
              </a:rPr>
              <a:t>Exécuteur</a:t>
            </a:r>
          </a:p>
        </p:txBody>
      </p:sp>
      <p:sp>
        <p:nvSpPr>
          <p:cNvPr id="4" name="Text 2"/>
          <p:cNvSpPr/>
          <p:nvPr/>
        </p:nvSpPr>
        <p:spPr>
          <a:xfrm>
            <a:off x="516295" y="2092762"/>
            <a:ext cx="3978116" cy="1814513"/>
          </a:xfrm>
          <a:prstGeom prst="rect">
            <a:avLst/>
          </a:prstGeom>
          <a:noFill/>
        </p:spPr>
        <p:txBody>
          <a:bodyPr wrap="square" lIns="0" tIns="0" rIns="0" bIns="0" rtlCol="0" anchor="t"/>
          <a:lstStyle/>
          <a:p>
            <a:pPr marL="0" indent="0">
              <a:lnSpc>
                <a:spcPts val="2850"/>
              </a:lnSpc>
              <a:buNone/>
            </a:pPr>
            <a:r>
              <a:rPr lang="en-US" sz="1750" dirty="0">
                <a:solidFill>
                  <a:schemeClr val="tx1"/>
                </a:solidFill>
                <a:latin typeface="Heebo" pitchFamily="34" charset="0"/>
                <a:ea typeface="Heebo" pitchFamily="34" charset="-122"/>
                <a:cs typeface="Heebo" pitchFamily="34" charset="-120"/>
              </a:rPr>
              <a:t>L'exécuteur est responsable de l'exécution des analyses de code et de l'agrégation des résultats. Il utilise des plugins spécifiques au langage pour analyser le code source</a:t>
            </a:r>
            <a:r>
              <a:rPr lang="en-US" sz="1750" dirty="0">
                <a:solidFill>
                  <a:srgbClr val="4C4C4D"/>
                </a:solidFill>
                <a:latin typeface="Heebo" pitchFamily="34" charset="0"/>
                <a:ea typeface="Heebo" pitchFamily="34" charset="-122"/>
                <a:cs typeface="Heebo" pitchFamily="34" charset="-120"/>
              </a:rPr>
              <a:t>.</a:t>
            </a:r>
            <a:endParaRPr lang="en-US" sz="1750" dirty="0"/>
          </a:p>
        </p:txBody>
      </p:sp>
      <p:sp>
        <p:nvSpPr>
          <p:cNvPr id="5" name="Text 3"/>
          <p:cNvSpPr/>
          <p:nvPr/>
        </p:nvSpPr>
        <p:spPr>
          <a:xfrm>
            <a:off x="5055433" y="1511618"/>
            <a:ext cx="2835235" cy="354330"/>
          </a:xfrm>
          <a:prstGeom prst="rect">
            <a:avLst/>
          </a:prstGeom>
          <a:noFill/>
        </p:spPr>
        <p:txBody>
          <a:bodyPr wrap="none" lIns="0" tIns="0" rIns="0" bIns="0" rtlCol="0" anchor="t"/>
          <a:lstStyle/>
          <a:p>
            <a:pPr marL="0" indent="0">
              <a:lnSpc>
                <a:spcPts val="2750"/>
              </a:lnSpc>
              <a:buNone/>
            </a:pPr>
            <a:r>
              <a:rPr lang="en-US" sz="2200" b="1" dirty="0">
                <a:solidFill>
                  <a:srgbClr val="0070C0"/>
                </a:solidFill>
                <a:latin typeface="Crimson Pro Semi Bold" pitchFamily="34" charset="0"/>
                <a:ea typeface="Crimson Pro Semi Bold" pitchFamily="34" charset="-122"/>
                <a:cs typeface="Crimson Pro Semi Bold" pitchFamily="34" charset="-120"/>
              </a:rPr>
              <a:t>Base de Données</a:t>
            </a:r>
          </a:p>
        </p:txBody>
      </p:sp>
      <p:sp>
        <p:nvSpPr>
          <p:cNvPr id="6" name="Text 4"/>
          <p:cNvSpPr/>
          <p:nvPr/>
        </p:nvSpPr>
        <p:spPr>
          <a:xfrm>
            <a:off x="5055433" y="2092762"/>
            <a:ext cx="3978116" cy="1814513"/>
          </a:xfrm>
          <a:prstGeom prst="rect">
            <a:avLst/>
          </a:prstGeom>
          <a:noFill/>
        </p:spPr>
        <p:txBody>
          <a:bodyPr wrap="square" lIns="0" tIns="0" rIns="0" bIns="0" rtlCol="0" anchor="t"/>
          <a:lstStyle/>
          <a:p>
            <a:pPr marL="0" indent="0">
              <a:lnSpc>
                <a:spcPts val="2850"/>
              </a:lnSpc>
              <a:buNone/>
            </a:pPr>
            <a:r>
              <a:rPr lang="en-US" sz="1750" dirty="0">
                <a:solidFill>
                  <a:schemeClr val="tx1"/>
                </a:solidFill>
                <a:latin typeface="Heebo" pitchFamily="34" charset="0"/>
                <a:ea typeface="Heebo" pitchFamily="34" charset="-122"/>
                <a:cs typeface="Heebo" pitchFamily="34" charset="-120"/>
              </a:rPr>
              <a:t>La base de données stocke toutes les informations relatives aux projets analysés par SonarQube, y compris les métriques, les violations de règles et l'historique des analyses.</a:t>
            </a:r>
          </a:p>
        </p:txBody>
      </p:sp>
      <p:sp>
        <p:nvSpPr>
          <p:cNvPr id="7" name="Text 5"/>
          <p:cNvSpPr/>
          <p:nvPr/>
        </p:nvSpPr>
        <p:spPr>
          <a:xfrm>
            <a:off x="9594572" y="1511618"/>
            <a:ext cx="2835235" cy="354330"/>
          </a:xfrm>
          <a:prstGeom prst="rect">
            <a:avLst/>
          </a:prstGeom>
          <a:noFill/>
        </p:spPr>
        <p:txBody>
          <a:bodyPr wrap="none" lIns="0" tIns="0" rIns="0" bIns="0" rtlCol="0" anchor="t"/>
          <a:lstStyle/>
          <a:p>
            <a:pPr marL="0" indent="0">
              <a:lnSpc>
                <a:spcPts val="2750"/>
              </a:lnSpc>
              <a:buNone/>
            </a:pPr>
            <a:r>
              <a:rPr lang="en-US" sz="2200" b="1" dirty="0">
                <a:solidFill>
                  <a:srgbClr val="0070C0"/>
                </a:solidFill>
                <a:latin typeface="Crimson Pro Semi Bold" pitchFamily="34" charset="0"/>
                <a:ea typeface="Crimson Pro Semi Bold" pitchFamily="34" charset="-122"/>
                <a:cs typeface="Crimson Pro Semi Bold" pitchFamily="34" charset="-120"/>
              </a:rPr>
              <a:t>Serveur Web</a:t>
            </a:r>
          </a:p>
        </p:txBody>
      </p:sp>
      <p:sp>
        <p:nvSpPr>
          <p:cNvPr id="8" name="Text 6"/>
          <p:cNvSpPr/>
          <p:nvPr/>
        </p:nvSpPr>
        <p:spPr>
          <a:xfrm>
            <a:off x="9594572" y="2092762"/>
            <a:ext cx="3978116" cy="1451610"/>
          </a:xfrm>
          <a:prstGeom prst="rect">
            <a:avLst/>
          </a:prstGeom>
          <a:noFill/>
        </p:spPr>
        <p:txBody>
          <a:bodyPr wrap="square" lIns="0" tIns="0" rIns="0" bIns="0" rtlCol="0" anchor="t"/>
          <a:lstStyle/>
          <a:p>
            <a:pPr marL="0" indent="0">
              <a:lnSpc>
                <a:spcPts val="2850"/>
              </a:lnSpc>
              <a:buNone/>
            </a:pPr>
            <a:r>
              <a:rPr lang="en-US" sz="1750" dirty="0">
                <a:solidFill>
                  <a:schemeClr val="tx1"/>
                </a:solidFill>
                <a:latin typeface="Heebo" pitchFamily="34" charset="0"/>
                <a:ea typeface="Heebo" pitchFamily="34" charset="-122"/>
                <a:cs typeface="Heebo" pitchFamily="34" charset="-120"/>
              </a:rPr>
              <a:t>Le serveur web fournit une interface utilisateur pour visualiser les résultats des analyses, configurer SonarQube et gérer les projets.</a:t>
            </a:r>
          </a:p>
        </p:txBody>
      </p:sp>
      <p:pic>
        <p:nvPicPr>
          <p:cNvPr id="9" name="Image 8"/>
          <p:cNvPicPr>
            <a:picLocks noChangeAspect="1"/>
          </p:cNvPicPr>
          <p:nvPr/>
        </p:nvPicPr>
        <p:blipFill>
          <a:blip r:embed="rId3"/>
          <a:stretch>
            <a:fillRect/>
          </a:stretch>
        </p:blipFill>
        <p:spPr>
          <a:xfrm>
            <a:off x="0" y="4360545"/>
            <a:ext cx="13388340" cy="3869055"/>
          </a:xfrm>
          <a:prstGeom prst="rect">
            <a:avLst/>
          </a:prstGeom>
        </p:spPr>
      </p:pic>
      <p:sp>
        <p:nvSpPr>
          <p:cNvPr id="10" name="Rectangle 9">
            <a:extLst>
              <a:ext uri="{FF2B5EF4-FFF2-40B4-BE49-F238E27FC236}">
                <a16:creationId xmlns:a16="http://schemas.microsoft.com/office/drawing/2014/main" id="{8FA1711B-8898-D86E-6E4B-7DC9DF366BA1}"/>
              </a:ext>
            </a:extLst>
          </p:cNvPr>
          <p:cNvSpPr/>
          <p:nvPr/>
        </p:nvSpPr>
        <p:spPr>
          <a:xfrm>
            <a:off x="12857356" y="7761249"/>
            <a:ext cx="1650381" cy="4073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422</TotalTime>
  <Words>1873</Words>
  <Application>Microsoft Office PowerPoint</Application>
  <PresentationFormat>Personnalisé</PresentationFormat>
  <Paragraphs>208</Paragraphs>
  <Slides>23</Slides>
  <Notes>18</Notes>
  <HiddenSlides>0</HiddenSlides>
  <MMClips>0</MMClips>
  <ScaleCrop>false</ScaleCrop>
  <HeadingPairs>
    <vt:vector size="6" baseType="variant">
      <vt:variant>
        <vt:lpstr>Polices utilisées</vt:lpstr>
      </vt:variant>
      <vt:variant>
        <vt:i4>20</vt:i4>
      </vt:variant>
      <vt:variant>
        <vt:lpstr>Thème</vt:lpstr>
      </vt:variant>
      <vt:variant>
        <vt:i4>1</vt:i4>
      </vt:variant>
      <vt:variant>
        <vt:lpstr>Titres des diapositives</vt:lpstr>
      </vt:variant>
      <vt:variant>
        <vt:i4>23</vt:i4>
      </vt:variant>
    </vt:vector>
  </HeadingPairs>
  <TitlesOfParts>
    <vt:vector size="44" baseType="lpstr">
      <vt:lpstr>Lucida Calligraphy</vt:lpstr>
      <vt:lpstr>Sitka Banner Semibold</vt:lpstr>
      <vt:lpstr>Wingdings</vt:lpstr>
      <vt:lpstr>Congenial SemiBold</vt:lpstr>
      <vt:lpstr>Petrona Bold</vt:lpstr>
      <vt:lpstr>Imprint MT Shadow</vt:lpstr>
      <vt:lpstr>Inter Bold</vt:lpstr>
      <vt:lpstr>Palatino Linotype</vt:lpstr>
      <vt:lpstr>Amasis MT Pro Medium</vt:lpstr>
      <vt:lpstr>Calibri</vt:lpstr>
      <vt:lpstr>Amasis MT Pro</vt:lpstr>
      <vt:lpstr>Century</vt:lpstr>
      <vt:lpstr>Georgia Pro Semibold</vt:lpstr>
      <vt:lpstr>Crimson Pro Semi Bold</vt:lpstr>
      <vt:lpstr>Heebo</vt:lpstr>
      <vt:lpstr>Perpetua</vt:lpstr>
      <vt:lpstr>Wandohope</vt:lpstr>
      <vt:lpstr>Inter</vt:lpstr>
      <vt:lpstr>Gabriola</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Oumaima Mjahd</cp:lastModifiedBy>
  <cp:revision>6</cp:revision>
  <dcterms:created xsi:type="dcterms:W3CDTF">2024-11-21T14:13:05Z</dcterms:created>
  <dcterms:modified xsi:type="dcterms:W3CDTF">2024-12-19T09:32:35Z</dcterms:modified>
</cp:coreProperties>
</file>